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3"/>
  </p:notesMasterIdLst>
  <p:handoutMasterIdLst>
    <p:handoutMasterId r:id="rId14"/>
  </p:handoutMasterIdLst>
  <p:sldIdLst>
    <p:sldId id="327" r:id="rId6"/>
    <p:sldId id="305" r:id="rId7"/>
    <p:sldId id="306" r:id="rId8"/>
    <p:sldId id="296" r:id="rId9"/>
    <p:sldId id="299" r:id="rId10"/>
    <p:sldId id="300" r:id="rId11"/>
    <p:sldId id="303" r:id="rId12"/>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280" autoAdjust="0"/>
  </p:normalViewPr>
  <p:slideViewPr>
    <p:cSldViewPr>
      <p:cViewPr varScale="1">
        <p:scale>
          <a:sx n="105" d="100"/>
          <a:sy n="105" d="100"/>
        </p:scale>
        <p:origin x="834"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5/18/2024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5/18/2024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5/18/2024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5/18/2024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310477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5/18/2024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541013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5/18/2024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197182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5/18/2024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38480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5/18/2024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48919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5/18/2024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155820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647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5/18/2024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55338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81921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773487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5/18/2024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66499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5/18/2024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85898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5/18/2024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5/18/2024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5/18/2024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5/18/2024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5/18/2024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5/18/2024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3314038145"/>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accent5">
                <a:lumMod val="75000"/>
              </a:schemeClr>
            </a:gs>
            <a:gs pos="71000">
              <a:schemeClr val="accent5">
                <a:lumMod val="65000"/>
              </a:schemeClr>
            </a:gs>
            <a:gs pos="100000">
              <a:schemeClr val="accent5">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James 1:2-8; 12; 17-20; 26-28</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a:t>
            </a:r>
            <a:endParaRPr kumimoji="0" lang="en-US" sz="3000"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73826" y="1981200"/>
            <a:ext cx="12041171" cy="2031325"/>
            <a:chOff x="919903" y="1752600"/>
            <a:chExt cx="10287000" cy="2031325"/>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2031325"/>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Clarity in Our Spiritual Life:</a:t>
              </a: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Studies in James</a:t>
              </a:r>
              <a:endParaRPr kumimoji="0" lang="en-US" sz="1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065" y="3124200"/>
              <a:ext cx="9575335" cy="0"/>
            </a:xfrm>
            <a:prstGeom prst="line">
              <a:avLst/>
            </a:prstGeom>
            <a:ln w="57150">
              <a:solidFill>
                <a:schemeClr val="accent5"/>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D05205-81AD-EA0D-0DA4-734F2642F0B9}"/>
              </a:ext>
            </a:extLst>
          </p:cNvPr>
          <p:cNvSpPr txBox="1"/>
          <p:nvPr/>
        </p:nvSpPr>
        <p:spPr>
          <a:xfrm>
            <a:off x="74612" y="1443841"/>
            <a:ext cx="12039600" cy="3970318"/>
          </a:xfrm>
          <a:prstGeom prst="rect">
            <a:avLst/>
          </a:prstGeom>
          <a:noFill/>
        </p:spPr>
        <p:txBody>
          <a:bodyPr wrap="square">
            <a:spAutoFit/>
          </a:bodyPr>
          <a:lstStyle/>
          <a:p>
            <a:r>
              <a:rPr lang="en-US" sz="3600" b="1" dirty="0">
                <a:latin typeface="Maiandra GD" panose="020E0502030308020204" pitchFamily="34" charset="0"/>
              </a:rPr>
              <a:t>2 Consider it nothing but joy, my [b]brothers and sisters, whenever you fall into various trials. 3 Be assured that the testing of your faith [through experience] produces endurance [leading to spiritual maturity, and inner peace]. 4 And let endurance have its perfect result and do a thorough work, so that you may be perfect and completely developed [in your faith], lacking in nothing.</a:t>
            </a:r>
          </a:p>
        </p:txBody>
      </p:sp>
    </p:spTree>
    <p:extLst>
      <p:ext uri="{BB962C8B-B14F-4D97-AF65-F5344CB8AC3E}">
        <p14:creationId xmlns:p14="http://schemas.microsoft.com/office/powerpoint/2010/main" val="2797902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CE5041-77A4-73C0-DB37-66000A160E38}"/>
              </a:ext>
            </a:extLst>
          </p:cNvPr>
          <p:cNvSpPr txBox="1"/>
          <p:nvPr/>
        </p:nvSpPr>
        <p:spPr>
          <a:xfrm>
            <a:off x="74612" y="1166842"/>
            <a:ext cx="12039600" cy="4524315"/>
          </a:xfrm>
          <a:prstGeom prst="rect">
            <a:avLst/>
          </a:prstGeom>
          <a:noFill/>
        </p:spPr>
        <p:txBody>
          <a:bodyPr wrap="square">
            <a:spAutoFit/>
          </a:bodyPr>
          <a:lstStyle/>
          <a:p>
            <a:r>
              <a:rPr lang="en-US" sz="3600" b="1" dirty="0">
                <a:latin typeface="Maiandra GD" panose="020E0502030308020204" pitchFamily="34" charset="0"/>
              </a:rPr>
              <a:t>5 If any of you lacks wisdom [to guide him through a decision or circumstance], he is to ask of [our benevolent] God, who gives to everyone generously and without rebuke or blame, and it will be given to him. 6 But he must ask [for wisdom] in faith, without doubting [God’s willingness to help], for the one who doubts is like a billowing surge of the sea that is blown about and tossed by the wind.</a:t>
            </a:r>
          </a:p>
        </p:txBody>
      </p:sp>
    </p:spTree>
    <p:extLst>
      <p:ext uri="{BB962C8B-B14F-4D97-AF65-F5344CB8AC3E}">
        <p14:creationId xmlns:p14="http://schemas.microsoft.com/office/powerpoint/2010/main" val="325774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54ADE2-B004-3549-4053-6B0D3F052659}"/>
              </a:ext>
            </a:extLst>
          </p:cNvPr>
          <p:cNvSpPr txBox="1"/>
          <p:nvPr/>
        </p:nvSpPr>
        <p:spPr>
          <a:xfrm>
            <a:off x="74612" y="1997839"/>
            <a:ext cx="12039600" cy="2862322"/>
          </a:xfrm>
          <a:prstGeom prst="rect">
            <a:avLst/>
          </a:prstGeom>
          <a:noFill/>
        </p:spPr>
        <p:txBody>
          <a:bodyPr wrap="square">
            <a:spAutoFit/>
          </a:bodyPr>
          <a:lstStyle/>
          <a:p>
            <a:r>
              <a:rPr lang="en-US" sz="3600" b="1" baseline="30000" dirty="0">
                <a:effectLst/>
                <a:latin typeface="Maiandra GD" panose="020E0502030308020204" pitchFamily="34" charset="0"/>
              </a:rPr>
              <a:t>12 </a:t>
            </a:r>
            <a:r>
              <a:rPr lang="en-US" sz="3600" b="1" dirty="0">
                <a:effectLst/>
                <a:latin typeface="Maiandra GD" panose="020E0502030308020204" pitchFamily="34" charset="0"/>
              </a:rPr>
              <a:t>Blessed [happy, spiritually prosperous, favored by God] </a:t>
            </a:r>
          </a:p>
          <a:p>
            <a:r>
              <a:rPr lang="en-US" sz="3600" b="1" dirty="0">
                <a:effectLst/>
                <a:latin typeface="Maiandra GD" panose="020E0502030308020204" pitchFamily="34" charset="0"/>
              </a:rPr>
              <a:t>is the person who is steadfast under trial and perseveres when tempted; for when </a:t>
            </a:r>
            <a:r>
              <a:rPr lang="en-US" sz="3600" b="1" dirty="0">
                <a:latin typeface="Maiandra GD" panose="020E0502030308020204" pitchFamily="34" charset="0"/>
              </a:rPr>
              <a:t>they</a:t>
            </a:r>
            <a:r>
              <a:rPr lang="en-US" sz="3600" b="1" dirty="0">
                <a:effectLst/>
                <a:latin typeface="Maiandra GD" panose="020E0502030308020204" pitchFamily="34" charset="0"/>
              </a:rPr>
              <a:t> have passed the test and </a:t>
            </a:r>
          </a:p>
          <a:p>
            <a:r>
              <a:rPr lang="en-US" sz="3600" b="1" dirty="0">
                <a:effectLst/>
                <a:latin typeface="Maiandra GD" panose="020E0502030308020204" pitchFamily="34" charset="0"/>
              </a:rPr>
              <a:t>been approved, </a:t>
            </a:r>
            <a:r>
              <a:rPr lang="en-US" sz="3600" b="1" dirty="0">
                <a:latin typeface="Maiandra GD" panose="020E0502030308020204" pitchFamily="34" charset="0"/>
              </a:rPr>
              <a:t>they</a:t>
            </a:r>
            <a:r>
              <a:rPr lang="en-US" sz="3600" b="1" dirty="0">
                <a:effectLst/>
                <a:latin typeface="Maiandra GD" panose="020E0502030308020204" pitchFamily="34" charset="0"/>
              </a:rPr>
              <a:t> will receive the [victor’s] crown of life which the Lord has promised to those who love Him.</a:t>
            </a:r>
            <a:endParaRPr lang="en-US" sz="3600" b="1" dirty="0">
              <a:latin typeface="Maiandra GD" panose="020E0502030308020204" pitchFamily="34" charset="0"/>
            </a:endParaRPr>
          </a:p>
        </p:txBody>
      </p:sp>
    </p:spTree>
    <p:extLst>
      <p:ext uri="{BB962C8B-B14F-4D97-AF65-F5344CB8AC3E}">
        <p14:creationId xmlns:p14="http://schemas.microsoft.com/office/powerpoint/2010/main" val="508161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3EBD4C-229D-0617-231D-16A489021A5F}"/>
              </a:ext>
            </a:extLst>
          </p:cNvPr>
          <p:cNvSpPr txBox="1"/>
          <p:nvPr/>
        </p:nvSpPr>
        <p:spPr>
          <a:xfrm>
            <a:off x="74612" y="612844"/>
            <a:ext cx="12039600" cy="5632311"/>
          </a:xfrm>
          <a:prstGeom prst="rect">
            <a:avLst/>
          </a:prstGeom>
          <a:noFill/>
        </p:spPr>
        <p:txBody>
          <a:bodyPr wrap="square">
            <a:spAutoFit/>
          </a:bodyPr>
          <a:lstStyle/>
          <a:p>
            <a:r>
              <a:rPr lang="en-US" sz="3600" b="1" baseline="30000" dirty="0">
                <a:effectLst/>
                <a:latin typeface="Maiandra GD" panose="020E0502030308020204" pitchFamily="34" charset="0"/>
              </a:rPr>
              <a:t>17 </a:t>
            </a:r>
            <a:r>
              <a:rPr lang="en-US" sz="3600" b="1" dirty="0">
                <a:effectLst/>
                <a:latin typeface="Maiandra GD" panose="020E0502030308020204" pitchFamily="34" charset="0"/>
              </a:rPr>
              <a:t>Every good thing given and every perfect gift is from above; it comes down from the Father of lights [the Creator and Sustainer of the heavens], in whom there is no variation [no rising or setting] or shadow cast by His turning [for He is perfect and never changes]. </a:t>
            </a:r>
            <a:r>
              <a:rPr lang="en-US" sz="3600" b="1" baseline="30000" dirty="0">
                <a:effectLst/>
                <a:latin typeface="Maiandra GD" panose="020E0502030308020204" pitchFamily="34" charset="0"/>
              </a:rPr>
              <a:t>18 </a:t>
            </a:r>
            <a:r>
              <a:rPr lang="en-US" sz="3600" b="1" dirty="0">
                <a:effectLst/>
                <a:latin typeface="Maiandra GD" panose="020E0502030308020204" pitchFamily="34" charset="0"/>
              </a:rPr>
              <a:t>It was of His own will that He gave us birth [as His children] by the word of truth, so that we would be a kind of first fruits of His creatures [a prime example of what He created to be set apart to Himself—sanctified, made holy for His divine purposes].</a:t>
            </a:r>
            <a:endParaRPr lang="en-US" sz="3600" b="1" dirty="0">
              <a:latin typeface="Maiandra GD" panose="020E0502030308020204" pitchFamily="34" charset="0"/>
            </a:endParaRPr>
          </a:p>
        </p:txBody>
      </p:sp>
    </p:spTree>
    <p:extLst>
      <p:ext uri="{BB962C8B-B14F-4D97-AF65-F5344CB8AC3E}">
        <p14:creationId xmlns:p14="http://schemas.microsoft.com/office/powerpoint/2010/main" val="2005163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479C27-57DF-CDA3-6889-4B75672405BC}"/>
              </a:ext>
            </a:extLst>
          </p:cNvPr>
          <p:cNvSpPr txBox="1"/>
          <p:nvPr/>
        </p:nvSpPr>
        <p:spPr>
          <a:xfrm>
            <a:off x="74612" y="1443841"/>
            <a:ext cx="12039600" cy="3970318"/>
          </a:xfrm>
          <a:prstGeom prst="rect">
            <a:avLst/>
          </a:prstGeom>
          <a:noFill/>
        </p:spPr>
        <p:txBody>
          <a:bodyPr wrap="square">
            <a:spAutoFit/>
          </a:bodyPr>
          <a:lstStyle/>
          <a:p>
            <a:r>
              <a:rPr lang="en-US" sz="3600" b="1" baseline="30000" dirty="0">
                <a:effectLst/>
                <a:latin typeface="Maiandra GD" panose="020E0502030308020204" pitchFamily="34" charset="0"/>
              </a:rPr>
              <a:t>19 </a:t>
            </a:r>
            <a:r>
              <a:rPr lang="en-US" sz="3600" b="1" dirty="0">
                <a:effectLst/>
                <a:latin typeface="Maiandra GD" panose="020E0502030308020204" pitchFamily="34" charset="0"/>
              </a:rPr>
              <a:t>Understand this, my beloved brothers and sisters. Let everyone be quick to hear [be a careful, thoughtful listener], slow to speak [a speaker of carefully chosen words and], slow to anger [patient, reflective, forgiving]; </a:t>
            </a:r>
          </a:p>
          <a:p>
            <a:r>
              <a:rPr lang="en-US" sz="3600" b="1" baseline="30000" dirty="0">
                <a:effectLst/>
                <a:latin typeface="Maiandra GD" panose="020E0502030308020204" pitchFamily="34" charset="0"/>
              </a:rPr>
              <a:t>20 </a:t>
            </a:r>
            <a:r>
              <a:rPr lang="en-US" sz="3600" b="1" dirty="0">
                <a:effectLst/>
                <a:latin typeface="Maiandra GD" panose="020E0502030308020204" pitchFamily="34" charset="0"/>
              </a:rPr>
              <a:t>for the [resentful, deep-seated] anger of man does not produce the righteousness of God [that standard of behavior which He requires from us]</a:t>
            </a:r>
            <a:endParaRPr lang="en-US" sz="3600" b="1" dirty="0">
              <a:latin typeface="Maiandra GD" panose="020E0502030308020204" pitchFamily="34" charset="0"/>
            </a:endParaRPr>
          </a:p>
        </p:txBody>
      </p:sp>
    </p:spTree>
    <p:extLst>
      <p:ext uri="{BB962C8B-B14F-4D97-AF65-F5344CB8AC3E}">
        <p14:creationId xmlns:p14="http://schemas.microsoft.com/office/powerpoint/2010/main" val="125511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4D6A66-7F3F-F200-1CAF-C3A8F411CBF8}"/>
              </a:ext>
            </a:extLst>
          </p:cNvPr>
          <p:cNvSpPr txBox="1"/>
          <p:nvPr/>
        </p:nvSpPr>
        <p:spPr>
          <a:xfrm>
            <a:off x="74612" y="1166842"/>
            <a:ext cx="12039600" cy="4524315"/>
          </a:xfrm>
          <a:prstGeom prst="rect">
            <a:avLst/>
          </a:prstGeom>
          <a:noFill/>
        </p:spPr>
        <p:txBody>
          <a:bodyPr wrap="square">
            <a:spAutoFit/>
          </a:bodyPr>
          <a:lstStyle/>
          <a:p>
            <a:r>
              <a:rPr lang="en-US" sz="3600" b="1" baseline="30000" dirty="0">
                <a:effectLst/>
                <a:latin typeface="Maiandra GD" panose="020E0502030308020204" pitchFamily="34" charset="0"/>
              </a:rPr>
              <a:t>26 </a:t>
            </a:r>
            <a:r>
              <a:rPr lang="en-US" sz="3600" b="1" dirty="0">
                <a:effectLst/>
                <a:latin typeface="Maiandra GD" panose="020E0502030308020204" pitchFamily="34" charset="0"/>
              </a:rPr>
              <a:t>If anyone thinks himself to be religious [scrupulously observant of the rituals of his faith], and does not control his tongue but deludes his own heart, this person’s religion is worthless (futile, barren). </a:t>
            </a:r>
            <a:r>
              <a:rPr lang="en-US" sz="3600" b="1" baseline="30000" dirty="0">
                <a:effectLst/>
                <a:latin typeface="Maiandra GD" panose="020E0502030308020204" pitchFamily="34" charset="0"/>
              </a:rPr>
              <a:t>27 </a:t>
            </a:r>
            <a:r>
              <a:rPr lang="en-US" sz="3600" b="1" dirty="0">
                <a:effectLst/>
                <a:latin typeface="Maiandra GD" panose="020E0502030308020204" pitchFamily="34" charset="0"/>
              </a:rPr>
              <a:t>Pure and unblemished religion [as it is expressed in outward acts] in the sight of our God and Father is this: to visit and look after the fatherless and the widows in their distress, and to keep oneself uncontaminated by the [secular] world.</a:t>
            </a:r>
            <a:endParaRPr lang="en-US" sz="3600" b="1" dirty="0">
              <a:latin typeface="Maiandra GD" panose="020E0502030308020204" pitchFamily="34" charset="0"/>
            </a:endParaRPr>
          </a:p>
        </p:txBody>
      </p:sp>
    </p:spTree>
    <p:extLst>
      <p:ext uri="{BB962C8B-B14F-4D97-AF65-F5344CB8AC3E}">
        <p14:creationId xmlns:p14="http://schemas.microsoft.com/office/powerpoint/2010/main" val="290088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http://schemas.microsoft.com/office/2006/documentManagement/types"/>
    <ds:schemaRef ds:uri="http://purl.org/dc/elements/1.1/"/>
    <ds:schemaRef ds:uri="http://www.w3.org/XML/1998/namespace"/>
    <ds:schemaRef ds:uri="http://schemas.microsoft.com/office/infopath/2007/PartnerControls"/>
    <ds:schemaRef ds:uri="http://purl.org/dc/dcmitype/"/>
    <ds:schemaRef ds:uri="http://schemas.openxmlformats.org/package/2006/metadata/core-properties"/>
    <ds:schemaRef ds:uri="4873beb7-5857-4685-be1f-d57550cc96cc"/>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581</TotalTime>
  <Words>542</Words>
  <Application>Microsoft Office PowerPoint</Application>
  <PresentationFormat>Custom</PresentationFormat>
  <Paragraphs>16</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Clarity in Our Spiritual Lives | Studies in James</dc:title>
  <dc:creator>Joel Flowers</dc:creator>
  <cp:lastModifiedBy>Joe Puetz</cp:lastModifiedBy>
  <cp:revision>14</cp:revision>
  <cp:lastPrinted>2022-06-26T11:56:22Z</cp:lastPrinted>
  <dcterms:created xsi:type="dcterms:W3CDTF">2018-06-30T22:09:46Z</dcterms:created>
  <dcterms:modified xsi:type="dcterms:W3CDTF">2024-05-19T01:27:32Z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