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handoutMasterIdLst>
    <p:handoutMasterId r:id="rId21"/>
  </p:handoutMasterIdLst>
  <p:sldIdLst>
    <p:sldId id="327" r:id="rId5"/>
    <p:sldId id="309" r:id="rId6"/>
    <p:sldId id="310" r:id="rId7"/>
    <p:sldId id="311" r:id="rId8"/>
    <p:sldId id="312" r:id="rId9"/>
    <p:sldId id="313" r:id="rId10"/>
    <p:sldId id="314" r:id="rId11"/>
    <p:sldId id="315" r:id="rId12"/>
    <p:sldId id="318" r:id="rId13"/>
    <p:sldId id="319" r:id="rId14"/>
    <p:sldId id="320" r:id="rId15"/>
    <p:sldId id="316" r:id="rId16"/>
    <p:sldId id="317" r:id="rId17"/>
    <p:sldId id="321" r:id="rId18"/>
    <p:sldId id="322" r:id="rId19"/>
  </p:sldIdLst>
  <p:sldSz cx="12188825" cy="6858000"/>
  <p:notesSz cx="7102475" cy="9388475"/>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0" autoAdjust="0"/>
    <p:restoredTop sz="94280" autoAdjust="0"/>
  </p:normalViewPr>
  <p:slideViewPr>
    <p:cSldViewPr>
      <p:cViewPr varScale="1">
        <p:scale>
          <a:sx n="105" d="100"/>
          <a:sy n="105" d="100"/>
        </p:scale>
        <p:origin x="774" y="102"/>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a:p>
        </p:txBody>
      </p:sp>
      <p:sp>
        <p:nvSpPr>
          <p:cNvPr id="3" name="Date Placeholder 2"/>
          <p:cNvSpPr>
            <a:spLocks noGrp="1"/>
          </p:cNvSpPr>
          <p:nvPr>
            <p:ph type="dt" sz="quarter" idx="1"/>
          </p:nvPr>
        </p:nvSpPr>
        <p:spPr>
          <a:xfrm>
            <a:off x="4023093" y="0"/>
            <a:ext cx="3077739" cy="469424"/>
          </a:xfrm>
          <a:prstGeom prst="rect">
            <a:avLst/>
          </a:prstGeom>
        </p:spPr>
        <p:txBody>
          <a:bodyPr vert="horz" lIns="94221" tIns="47111" rIns="94221" bIns="47111" rtlCol="0"/>
          <a:lstStyle>
            <a:lvl1pPr algn="r">
              <a:defRPr sz="1200"/>
            </a:lvl1pPr>
          </a:lstStyle>
          <a:p>
            <a:fld id="{4954C6E1-AF92-4FB7-A013-0B520EBC30AE}" type="datetimeFigureOut">
              <a:rPr lang="en-US"/>
              <a:t>5/4/2024</a:t>
            </a:fld>
            <a:endParaRPr/>
          </a:p>
        </p:txBody>
      </p:sp>
      <p:sp>
        <p:nvSpPr>
          <p:cNvPr id="4" name="Footer Placeholder 3"/>
          <p:cNvSpPr>
            <a:spLocks noGrp="1"/>
          </p:cNvSpPr>
          <p:nvPr>
            <p:ph type="ftr" sz="quarter" idx="2"/>
          </p:nvPr>
        </p:nvSpPr>
        <p:spPr>
          <a:xfrm>
            <a:off x="0" y="8917422"/>
            <a:ext cx="3077739" cy="469424"/>
          </a:xfrm>
          <a:prstGeom prst="rect">
            <a:avLst/>
          </a:prstGeom>
        </p:spPr>
        <p:txBody>
          <a:bodyPr vert="horz" lIns="94221" tIns="47111" rIns="94221" bIns="47111" rtlCol="0" anchor="b"/>
          <a:lstStyle>
            <a:lvl1pPr algn="l">
              <a:defRPr sz="1200"/>
            </a:lvl1pPr>
          </a:lstStyle>
          <a:p>
            <a:endParaRPr/>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1" tIns="47111" rIns="94221" bIns="47111"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a:p>
        </p:txBody>
      </p:sp>
      <p:sp>
        <p:nvSpPr>
          <p:cNvPr id="3" name="Date Placeholder 2"/>
          <p:cNvSpPr>
            <a:spLocks noGrp="1"/>
          </p:cNvSpPr>
          <p:nvPr>
            <p:ph type="dt" idx="1"/>
          </p:nvPr>
        </p:nvSpPr>
        <p:spPr>
          <a:xfrm>
            <a:off x="4023093" y="0"/>
            <a:ext cx="3077739" cy="469424"/>
          </a:xfrm>
          <a:prstGeom prst="rect">
            <a:avLst/>
          </a:prstGeom>
        </p:spPr>
        <p:txBody>
          <a:bodyPr vert="horz" lIns="94221" tIns="47111" rIns="94221" bIns="47111" rtlCol="0"/>
          <a:lstStyle>
            <a:lvl1pPr algn="r">
              <a:defRPr sz="1200"/>
            </a:lvl1pPr>
          </a:lstStyle>
          <a:p>
            <a:fld id="{95C10850-0874-4A61-99B4-D613C5E8D9EA}" type="datetimeFigureOut">
              <a:rPr lang="en-US"/>
              <a:t>5/4/2024</a:t>
            </a:fld>
            <a:endParaRPr/>
          </a:p>
        </p:txBody>
      </p:sp>
      <p:sp>
        <p:nvSpPr>
          <p:cNvPr id="4" name="Slide Image Placeholder 3"/>
          <p:cNvSpPr>
            <a:spLocks noGrp="1" noRot="1" noChangeAspect="1"/>
          </p:cNvSpPr>
          <p:nvPr>
            <p:ph type="sldImg" idx="2"/>
          </p:nvPr>
        </p:nvSpPr>
        <p:spPr>
          <a:xfrm>
            <a:off x="422275" y="703263"/>
            <a:ext cx="6257925" cy="3521075"/>
          </a:xfrm>
          <a:prstGeom prst="rect">
            <a:avLst/>
          </a:prstGeom>
          <a:noFill/>
          <a:ln w="12700">
            <a:solidFill>
              <a:prstClr val="black"/>
            </a:solidFill>
          </a:ln>
        </p:spPr>
        <p:txBody>
          <a:bodyPr vert="horz" lIns="94221" tIns="47111" rIns="94221" bIns="47111" rtlCol="0" anchor="ctr"/>
          <a:lstStyle/>
          <a:p>
            <a:endParaRPr/>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1" tIns="47111" rIns="94221" bIns="47111"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1" tIns="47111" rIns="94221" bIns="47111" rtlCol="0" anchor="b"/>
          <a:lstStyle>
            <a:lvl1pPr algn="l">
              <a:defRPr sz="1200"/>
            </a:lvl1pPr>
          </a:lstStyle>
          <a:p>
            <a:endParaRPr/>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21" tIns="47111" rIns="94221" bIns="47111"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62" name="Rectangle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a:t>Click to edit Master title style</a:t>
            </a:r>
            <a:endParaRPr/>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a:t>Click to edit Master title style</a:t>
            </a:r>
            <a:endParaRPr/>
          </a:p>
        </p:txBody>
      </p:sp>
      <p:sp>
        <p:nvSpPr>
          <p:cNvPr id="9" name="Rectangle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8" y="482600"/>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dirty="0"/>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5/4/2024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599"/>
            <a:ext cx="184398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162" y="482599"/>
            <a:ext cx="9040045" cy="5791201"/>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5/4/2024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5/4/2024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1218883" y="1524000"/>
            <a:ext cx="975106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5/4/2024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5/4/2024</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5/4/2024</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5/4/2024</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Content Placeholder 2"/>
          <p:cNvSpPr>
            <a:spLocks noGrp="1"/>
          </p:cNvSpPr>
          <p:nvPr>
            <p:ph idx="1"/>
          </p:nvPr>
        </p:nvSpPr>
        <p:spPr bwMode="white">
          <a:xfrm>
            <a:off x="507868" y="482600"/>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6399133" y="1905000"/>
            <a:ext cx="5180251"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9"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399133"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5/4/2024</a:t>
            </a:fld>
            <a:endParaRPr/>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7000">
              <a:srgbClr val="335B74">
                <a:lumMod val="80000"/>
                <a:lumOff val="20000"/>
              </a:srgbClr>
            </a:gs>
            <a:gs pos="71000">
              <a:srgbClr val="1E3A4B">
                <a:lumMod val="80000"/>
                <a:lumOff val="20000"/>
              </a:srgbClr>
            </a:gs>
            <a:gs pos="100000">
              <a:srgbClr val="051017">
                <a:lumMod val="80000"/>
                <a:lumOff val="20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Subtitle 1">
            <a:extLst>
              <a:ext uri="{FF2B5EF4-FFF2-40B4-BE49-F238E27FC236}">
                <a16:creationId xmlns:a16="http://schemas.microsoft.com/office/drawing/2014/main" id="{7A48F363-19BE-24FF-9F02-3CED64041221}"/>
              </a:ext>
            </a:extLst>
          </p:cNvPr>
          <p:cNvSpPr>
            <a:spLocks noGrp="1"/>
          </p:cNvSpPr>
          <p:nvPr/>
        </p:nvSpPr>
        <p:spPr>
          <a:xfrm>
            <a:off x="0" y="4139532"/>
            <a:ext cx="12188825" cy="2566068"/>
          </a:xfrm>
          <a:prstGeom prst="rect">
            <a:avLst/>
          </a:prstGeom>
        </p:spPr>
        <p:txBody>
          <a:bodyPr vert="horz" lIns="121931" tIns="60965" rIns="121931" bIns="60965" rtlCol="0">
            <a:normAutofit/>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201"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Today’s Scripture:</a:t>
            </a:r>
          </a:p>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601"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a:t>
            </a:r>
            <a:r>
              <a:rPr lang="en-US" sz="3601" b="1" dirty="0">
                <a:solidFill>
                  <a:prstClr val="white"/>
                </a:solidFill>
                <a:latin typeface="Maiandra GD" panose="020E0502030308020204" pitchFamily="34" charset="0"/>
              </a:rPr>
              <a:t>Jonah</a:t>
            </a:r>
            <a:r>
              <a:rPr kumimoji="0" lang="en-US" sz="3601"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1, 2, 3 - </a:t>
            </a:r>
            <a:r>
              <a:rPr kumimoji="0" lang="en-US" sz="3601" b="1" i="1"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Selected Verses</a:t>
            </a:r>
            <a:r>
              <a:rPr lang="en-US" sz="3601" b="1" i="1" dirty="0">
                <a:solidFill>
                  <a:prstClr val="white"/>
                </a:solidFill>
                <a:latin typeface="Maiandra GD" panose="020E0502030308020204" pitchFamily="34" charset="0"/>
              </a:rPr>
              <a:t>;</a:t>
            </a:r>
            <a:r>
              <a:rPr lang="en-US" sz="3601" b="1" dirty="0">
                <a:solidFill>
                  <a:prstClr val="white"/>
                </a:solidFill>
                <a:latin typeface="Maiandra GD" panose="020E0502030308020204" pitchFamily="34" charset="0"/>
              </a:rPr>
              <a:t> Matthew 12:40-41 </a:t>
            </a:r>
            <a:r>
              <a:rPr kumimoji="0" lang="en-US" sz="3400"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a:t>
            </a:r>
          </a:p>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201" b="1" i="1"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Amplified Bible ~</a:t>
            </a:r>
          </a:p>
        </p:txBody>
      </p:sp>
      <p:grpSp>
        <p:nvGrpSpPr>
          <p:cNvPr id="5" name="Group 4">
            <a:extLst>
              <a:ext uri="{FF2B5EF4-FFF2-40B4-BE49-F238E27FC236}">
                <a16:creationId xmlns:a16="http://schemas.microsoft.com/office/drawing/2014/main" id="{6AF7285F-93E0-E09A-3DF7-D946BBCB3092}"/>
              </a:ext>
            </a:extLst>
          </p:cNvPr>
          <p:cNvGrpSpPr/>
          <p:nvPr/>
        </p:nvGrpSpPr>
        <p:grpSpPr>
          <a:xfrm>
            <a:off x="1" y="2133600"/>
            <a:ext cx="12115782" cy="1782026"/>
            <a:chOff x="919903" y="1752600"/>
            <a:chExt cx="10287000" cy="1782026"/>
          </a:xfrm>
        </p:grpSpPr>
        <p:sp>
          <p:nvSpPr>
            <p:cNvPr id="2" name="TextBox 1">
              <a:extLst>
                <a:ext uri="{FF2B5EF4-FFF2-40B4-BE49-F238E27FC236}">
                  <a16:creationId xmlns:a16="http://schemas.microsoft.com/office/drawing/2014/main" id="{F4315238-42E0-4969-3603-06C0BC29D84A}"/>
                </a:ext>
              </a:extLst>
            </p:cNvPr>
            <p:cNvSpPr txBox="1"/>
            <p:nvPr/>
          </p:nvSpPr>
          <p:spPr>
            <a:xfrm>
              <a:off x="919903" y="1752600"/>
              <a:ext cx="10287000" cy="1782026"/>
            </a:xfrm>
            <a:prstGeom prst="rect">
              <a:avLst/>
            </a:prstGeom>
            <a:noFill/>
          </p:spPr>
          <p:txBody>
            <a:bodyPr wrap="square" rtlCol="0">
              <a:spAutoFit/>
            </a:bodyPr>
            <a:lstStyle/>
            <a:p>
              <a:pPr marL="0" marR="0" lvl="0" indent="0" algn="ctr" defTabSz="1218987" rtl="0" eaLnBrk="1" fontAlgn="auto" latinLnBrk="0" hangingPunct="1">
                <a:lnSpc>
                  <a:spcPct val="90000"/>
                </a:lnSpc>
                <a:spcBef>
                  <a:spcPts val="0"/>
                </a:spcBef>
                <a:spcAft>
                  <a:spcPts val="0"/>
                </a:spcAft>
                <a:buClrTx/>
                <a:buSzTx/>
                <a:buFontTx/>
                <a:buNone/>
                <a:tabLst/>
                <a:defRPr/>
              </a:pPr>
              <a:r>
                <a:rPr lang="en-US" sz="4800" b="1" dirty="0">
                  <a:solidFill>
                    <a:prstClr val="white"/>
                  </a:solidFill>
                  <a:latin typeface="Californian FB" panose="0207040306080B030204" pitchFamily="18" charset="0"/>
                </a:rPr>
                <a:t>What Would You Do?</a:t>
              </a:r>
              <a:endParaRPr kumimoji="0" lang="en-US" sz="60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a:p>
              <a:pPr marL="0" marR="0" lvl="0" indent="0" algn="ctr" defTabSz="1218987" rtl="0" eaLnBrk="1" fontAlgn="auto" latinLnBrk="0" hangingPunct="1">
                <a:lnSpc>
                  <a:spcPct val="9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a:p>
              <a:pPr marL="0" marR="0" lvl="0" indent="0" algn="ctr" defTabSz="1218987" rtl="0" eaLnBrk="1" fontAlgn="auto" latinLnBrk="0" hangingPunct="1">
                <a:lnSpc>
                  <a:spcPct val="90000"/>
                </a:lnSpc>
                <a:spcBef>
                  <a:spcPts val="0"/>
                </a:spcBef>
                <a:spcAft>
                  <a:spcPts val="0"/>
                </a:spcAft>
                <a:buClrTx/>
                <a:buSzTx/>
                <a:buFontTx/>
                <a:buNone/>
                <a:tabLst/>
                <a:defRPr/>
              </a:pPr>
              <a:endParaRPr kumimoji="0" lang="en-US" sz="28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a:p>
              <a:pPr marL="0" marR="0" lvl="0" indent="0" algn="ctr" defTabSz="1218987" rtl="0" eaLnBrk="1" fontAlgn="auto" latinLnBrk="0" hangingPunct="1">
                <a:lnSpc>
                  <a:spcPct val="9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rPr>
                <a:t>2024: Living a Life of Grace</a:t>
              </a:r>
              <a:endParaRPr kumimoji="0" lang="en-US" sz="40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p:txBody>
        </p:sp>
        <p:cxnSp>
          <p:nvCxnSpPr>
            <p:cNvPr id="4" name="Straight Connector 3">
              <a:extLst>
                <a:ext uri="{FF2B5EF4-FFF2-40B4-BE49-F238E27FC236}">
                  <a16:creationId xmlns:a16="http://schemas.microsoft.com/office/drawing/2014/main" id="{1F910858-3F41-9EC7-3E1A-73303E01B382}"/>
                </a:ext>
              </a:extLst>
            </p:cNvPr>
            <p:cNvCxnSpPr>
              <a:cxnSpLocks/>
            </p:cNvCxnSpPr>
            <p:nvPr/>
          </p:nvCxnSpPr>
          <p:spPr>
            <a:xfrm>
              <a:off x="1275734" y="2819400"/>
              <a:ext cx="9575335" cy="0"/>
            </a:xfrm>
            <a:prstGeom prst="line">
              <a:avLst/>
            </a:prstGeom>
            <a:ln w="57150">
              <a:solidFill>
                <a:schemeClr val="accent6">
                  <a:lumMod val="60000"/>
                  <a:lumOff val="40000"/>
                </a:schemeClr>
              </a:solidFill>
            </a:ln>
          </p:spPr>
          <p:style>
            <a:lnRef idx="3">
              <a:schemeClr val="accent4"/>
            </a:lnRef>
            <a:fillRef idx="0">
              <a:schemeClr val="accent4"/>
            </a:fillRef>
            <a:effectRef idx="2">
              <a:schemeClr val="accent4"/>
            </a:effectRef>
            <a:fontRef idx="minor">
              <a:schemeClr val="tx1"/>
            </a:fontRef>
          </p:style>
        </p:cxnSp>
      </p:grpSp>
    </p:spTree>
    <p:extLst>
      <p:ext uri="{BB962C8B-B14F-4D97-AF65-F5344CB8AC3E}">
        <p14:creationId xmlns:p14="http://schemas.microsoft.com/office/powerpoint/2010/main" val="386981112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FB8797-6A24-C926-70DD-1E2B406721EB}"/>
              </a:ext>
            </a:extLst>
          </p:cNvPr>
          <p:cNvSpPr txBox="1"/>
          <p:nvPr/>
        </p:nvSpPr>
        <p:spPr>
          <a:xfrm>
            <a:off x="74612" y="458956"/>
            <a:ext cx="12039600" cy="5940088"/>
          </a:xfrm>
          <a:prstGeom prst="rect">
            <a:avLst/>
          </a:prstGeom>
          <a:noFill/>
        </p:spPr>
        <p:txBody>
          <a:bodyPr wrap="square">
            <a:spAutoFit/>
          </a:bodyPr>
          <a:lstStyle/>
          <a:p>
            <a:pPr algn="l"/>
            <a:r>
              <a:rPr lang="en-US" sz="4000" b="1" i="1" u="sng" dirty="0">
                <a:effectLst/>
                <a:latin typeface="Maiandra GD" panose="020E0502030308020204" pitchFamily="34" charset="0"/>
              </a:rPr>
              <a:t>Nineveh Repents</a:t>
            </a:r>
          </a:p>
          <a:p>
            <a:pPr algn="l"/>
            <a:endParaRPr lang="en-US" sz="1800" b="1" dirty="0">
              <a:effectLst/>
              <a:latin typeface="Maiandra GD" panose="020E0502030308020204" pitchFamily="34" charset="0"/>
            </a:endParaRPr>
          </a:p>
          <a:p>
            <a:pPr algn="l"/>
            <a:r>
              <a:rPr lang="en-US" sz="3600" b="1" dirty="0">
                <a:effectLst/>
                <a:latin typeface="Maiandra GD" panose="020E0502030308020204" pitchFamily="34" charset="0"/>
              </a:rPr>
              <a:t>3 Now the word of the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 came to Jonah the second time, saying, </a:t>
            </a:r>
            <a:r>
              <a:rPr lang="en-US" sz="3600" b="1" baseline="30000" dirty="0">
                <a:effectLst/>
                <a:latin typeface="Maiandra GD" panose="020E0502030308020204" pitchFamily="34" charset="0"/>
              </a:rPr>
              <a:t>2 </a:t>
            </a:r>
            <a:r>
              <a:rPr lang="en-US" sz="3600" b="1" dirty="0">
                <a:effectLst/>
                <a:latin typeface="Maiandra GD" panose="020E0502030308020204" pitchFamily="34" charset="0"/>
              </a:rPr>
              <a:t>“Go to Nineveh the great city and declare to it the message which I am going to tell you.” </a:t>
            </a:r>
            <a:r>
              <a:rPr lang="en-US" sz="3600" b="1" baseline="30000" dirty="0">
                <a:effectLst/>
                <a:latin typeface="Maiandra GD" panose="020E0502030308020204" pitchFamily="34" charset="0"/>
              </a:rPr>
              <a:t>3 </a:t>
            </a:r>
            <a:r>
              <a:rPr lang="en-US" sz="3600" b="1" dirty="0">
                <a:effectLst/>
                <a:latin typeface="Maiandra GD" panose="020E0502030308020204" pitchFamily="34" charset="0"/>
              </a:rPr>
              <a:t>So Jonah went to Nineveh in accordance with the word of the </a:t>
            </a:r>
            <a:endParaRPr lang="en-US" sz="3600" b="1" dirty="0">
              <a:latin typeface="Maiandra GD" panose="020E0502030308020204" pitchFamily="34" charset="0"/>
            </a:endParaRPr>
          </a:p>
          <a:p>
            <a:pPr algn="l"/>
            <a:r>
              <a:rPr lang="en-US" sz="3600" b="1" cap="small" dirty="0">
                <a:effectLst/>
                <a:latin typeface="Maiandra GD" panose="020E0502030308020204" pitchFamily="34" charset="0"/>
              </a:rPr>
              <a:t>Lord</a:t>
            </a:r>
            <a:r>
              <a:rPr lang="en-US" sz="3600" b="1" dirty="0">
                <a:effectLst/>
                <a:latin typeface="Maiandra GD" panose="020E0502030308020204" pitchFamily="34" charset="0"/>
              </a:rPr>
              <a:t>. Now Nineveh was an exceedingly great city, a three days’ walk [about sixty miles in circumference]. </a:t>
            </a:r>
            <a:r>
              <a:rPr lang="en-US" sz="3600" b="1" baseline="30000" dirty="0">
                <a:effectLst/>
                <a:latin typeface="Maiandra GD" panose="020E0502030308020204" pitchFamily="34" charset="0"/>
              </a:rPr>
              <a:t>4 </a:t>
            </a:r>
            <a:r>
              <a:rPr lang="en-US" sz="3600" b="1" dirty="0">
                <a:effectLst/>
                <a:latin typeface="Maiandra GD" panose="020E0502030308020204" pitchFamily="34" charset="0"/>
              </a:rPr>
              <a:t>Then on </a:t>
            </a:r>
          </a:p>
          <a:p>
            <a:pPr algn="l"/>
            <a:r>
              <a:rPr lang="en-US" sz="3600" b="1" dirty="0">
                <a:effectLst/>
                <a:latin typeface="Maiandra GD" panose="020E0502030308020204" pitchFamily="34" charset="0"/>
              </a:rPr>
              <a:t>the first day’s walk, Jonah began to go through the city, and he called out and said, “Forty days more [remain] and [then] Nineveh will be overthrown!”</a:t>
            </a:r>
          </a:p>
        </p:txBody>
      </p:sp>
    </p:spTree>
    <p:extLst>
      <p:ext uri="{BB962C8B-B14F-4D97-AF65-F5344CB8AC3E}">
        <p14:creationId xmlns:p14="http://schemas.microsoft.com/office/powerpoint/2010/main" val="1934945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F6E9ABE-BE67-21E3-AFCA-E28766502CEB}"/>
              </a:ext>
            </a:extLst>
          </p:cNvPr>
          <p:cNvSpPr txBox="1"/>
          <p:nvPr/>
        </p:nvSpPr>
        <p:spPr>
          <a:xfrm>
            <a:off x="74612" y="1443841"/>
            <a:ext cx="12039600" cy="3970318"/>
          </a:xfrm>
          <a:prstGeom prst="rect">
            <a:avLst/>
          </a:prstGeom>
          <a:noFill/>
        </p:spPr>
        <p:txBody>
          <a:bodyPr wrap="square">
            <a:spAutoFit/>
          </a:bodyPr>
          <a:lstStyle/>
          <a:p>
            <a:r>
              <a:rPr lang="en-US" sz="3600" b="1" baseline="30000" dirty="0">
                <a:effectLst/>
                <a:latin typeface="Maiandra GD" panose="020E0502030308020204" pitchFamily="34" charset="0"/>
              </a:rPr>
              <a:t>5 </a:t>
            </a:r>
            <a:r>
              <a:rPr lang="en-US" sz="3600" b="1" dirty="0">
                <a:effectLst/>
                <a:latin typeface="Maiandra GD" panose="020E0502030308020204" pitchFamily="34" charset="0"/>
              </a:rPr>
              <a:t>The people of Nineveh believed and trusted in God; and they proclaimed a fast and put on sackcloth [in penitent mourning], from the greatest even to the least of them. </a:t>
            </a:r>
          </a:p>
          <a:p>
            <a:r>
              <a:rPr lang="en-US" sz="3600" b="1" baseline="30000" dirty="0">
                <a:effectLst/>
                <a:latin typeface="Maiandra GD" panose="020E0502030308020204" pitchFamily="34" charset="0"/>
              </a:rPr>
              <a:t>6 </a:t>
            </a:r>
            <a:r>
              <a:rPr lang="en-US" sz="3600" b="1" dirty="0">
                <a:effectLst/>
                <a:latin typeface="Maiandra GD" panose="020E0502030308020204" pitchFamily="34" charset="0"/>
              </a:rPr>
              <a:t>When word reached the king of Nineveh [of Jonah’s message from God], he rose from his throne, took off his robe, covered himself with sackcloth and sat in the dust [in repentance].</a:t>
            </a:r>
            <a:endParaRPr lang="en-US" sz="3600" b="1" dirty="0">
              <a:latin typeface="Maiandra GD" panose="020E0502030308020204" pitchFamily="34" charset="0"/>
            </a:endParaRPr>
          </a:p>
        </p:txBody>
      </p:sp>
    </p:spTree>
    <p:extLst>
      <p:ext uri="{BB962C8B-B14F-4D97-AF65-F5344CB8AC3E}">
        <p14:creationId xmlns:p14="http://schemas.microsoft.com/office/powerpoint/2010/main" val="586637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C0C38A-AC71-2365-C6A9-A64328859FCF}"/>
              </a:ext>
            </a:extLst>
          </p:cNvPr>
          <p:cNvSpPr txBox="1"/>
          <p:nvPr/>
        </p:nvSpPr>
        <p:spPr>
          <a:xfrm>
            <a:off x="74612" y="889843"/>
            <a:ext cx="12039600" cy="5078313"/>
          </a:xfrm>
          <a:prstGeom prst="rect">
            <a:avLst/>
          </a:prstGeom>
          <a:noFill/>
        </p:spPr>
        <p:txBody>
          <a:bodyPr wrap="square">
            <a:spAutoFit/>
          </a:bodyPr>
          <a:lstStyle/>
          <a:p>
            <a:r>
              <a:rPr lang="en-US" sz="3600" b="1" baseline="30000" dirty="0">
                <a:effectLst/>
                <a:latin typeface="Maiandra GD" panose="020E0502030308020204" pitchFamily="34" charset="0"/>
              </a:rPr>
              <a:t>7 </a:t>
            </a:r>
            <a:r>
              <a:rPr lang="en-US" sz="3600" b="1" dirty="0">
                <a:effectLst/>
                <a:latin typeface="Maiandra GD" panose="020E0502030308020204" pitchFamily="34" charset="0"/>
              </a:rPr>
              <a:t>He issued a proclamation and it said, “In Nineveh, by the decree of the king and his nobles: No man, animal, herd, or flock is to taste anything. They are not to eat or drink water. </a:t>
            </a:r>
            <a:r>
              <a:rPr lang="en-US" sz="3600" b="1" baseline="30000" dirty="0">
                <a:effectLst/>
                <a:latin typeface="Maiandra GD" panose="020E0502030308020204" pitchFamily="34" charset="0"/>
              </a:rPr>
              <a:t>8 </a:t>
            </a:r>
            <a:r>
              <a:rPr lang="en-US" sz="3600" b="1" dirty="0">
                <a:effectLst/>
                <a:latin typeface="Maiandra GD" panose="020E0502030308020204" pitchFamily="34" charset="0"/>
              </a:rPr>
              <a:t>But both man and animal must be covered with sackcloth; and every one is to call on God earnestly and </a:t>
            </a:r>
          </a:p>
          <a:p>
            <a:r>
              <a:rPr lang="en-US" sz="3600" b="1" dirty="0">
                <a:effectLst/>
                <a:latin typeface="Maiandra GD" panose="020E0502030308020204" pitchFamily="34" charset="0"/>
              </a:rPr>
              <a:t>forcefully that each may turn from his wicked way and from the violence that is in his hands. </a:t>
            </a:r>
            <a:r>
              <a:rPr lang="en-US" sz="3600" b="1" baseline="30000" dirty="0">
                <a:effectLst/>
                <a:latin typeface="Maiandra GD" panose="020E0502030308020204" pitchFamily="34" charset="0"/>
              </a:rPr>
              <a:t>9 </a:t>
            </a:r>
            <a:r>
              <a:rPr lang="en-US" sz="3600" b="1" dirty="0">
                <a:effectLst/>
                <a:latin typeface="Maiandra GD" panose="020E0502030308020204" pitchFamily="34" charset="0"/>
              </a:rPr>
              <a:t>Who knows, God may turn [in compassion] and relent and withdraw His burning anger (judgment) so that we will not perish.”</a:t>
            </a:r>
            <a:endParaRPr lang="en-US" sz="3600" b="1" dirty="0">
              <a:latin typeface="Maiandra GD" panose="020E0502030308020204" pitchFamily="34" charset="0"/>
            </a:endParaRPr>
          </a:p>
        </p:txBody>
      </p:sp>
    </p:spTree>
    <p:extLst>
      <p:ext uri="{BB962C8B-B14F-4D97-AF65-F5344CB8AC3E}">
        <p14:creationId xmlns:p14="http://schemas.microsoft.com/office/powerpoint/2010/main" val="2749775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2BA994-4CC2-765B-4177-10636026C743}"/>
              </a:ext>
            </a:extLst>
          </p:cNvPr>
          <p:cNvSpPr txBox="1"/>
          <p:nvPr/>
        </p:nvSpPr>
        <p:spPr>
          <a:xfrm>
            <a:off x="74612" y="2274838"/>
            <a:ext cx="12039600" cy="2308324"/>
          </a:xfrm>
          <a:prstGeom prst="rect">
            <a:avLst/>
          </a:prstGeom>
          <a:noFill/>
        </p:spPr>
        <p:txBody>
          <a:bodyPr wrap="square">
            <a:spAutoFit/>
          </a:bodyPr>
          <a:lstStyle/>
          <a:p>
            <a:r>
              <a:rPr lang="en-US" sz="3600" b="1" baseline="30000" dirty="0">
                <a:effectLst/>
                <a:latin typeface="Maiandra GD" panose="020E0502030308020204" pitchFamily="34" charset="0"/>
              </a:rPr>
              <a:t>10 </a:t>
            </a:r>
            <a:r>
              <a:rPr lang="en-US" sz="3600" b="1" dirty="0">
                <a:effectLst/>
                <a:latin typeface="Maiandra GD" panose="020E0502030308020204" pitchFamily="34" charset="0"/>
              </a:rPr>
              <a:t>When God saw their deeds, that they turned from their wicked way, then God [had compassion and] relented concerning the disaster which He had declared that He would bring upon them. And He did not do it.</a:t>
            </a:r>
            <a:endParaRPr lang="en-US" sz="3600" b="1" dirty="0">
              <a:latin typeface="Maiandra GD" panose="020E0502030308020204" pitchFamily="34" charset="0"/>
            </a:endParaRPr>
          </a:p>
        </p:txBody>
      </p:sp>
    </p:spTree>
    <p:extLst>
      <p:ext uri="{BB962C8B-B14F-4D97-AF65-F5344CB8AC3E}">
        <p14:creationId xmlns:p14="http://schemas.microsoft.com/office/powerpoint/2010/main" val="428623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DE543E8-A274-30D7-6EE0-4C1706AC5FFD}"/>
              </a:ext>
            </a:extLst>
          </p:cNvPr>
          <p:cNvSpPr txBox="1"/>
          <p:nvPr/>
        </p:nvSpPr>
        <p:spPr>
          <a:xfrm>
            <a:off x="74612" y="1012954"/>
            <a:ext cx="12039600" cy="4832092"/>
          </a:xfrm>
          <a:prstGeom prst="rect">
            <a:avLst/>
          </a:prstGeom>
          <a:noFill/>
        </p:spPr>
        <p:txBody>
          <a:bodyPr wrap="square">
            <a:spAutoFit/>
          </a:bodyPr>
          <a:lstStyle/>
          <a:p>
            <a:pPr algn="l"/>
            <a:r>
              <a:rPr lang="en-US" sz="4000" b="1" i="1" u="sng" dirty="0">
                <a:effectLst/>
                <a:latin typeface="Maiandra GD" panose="020E0502030308020204" pitchFamily="34" charset="0"/>
              </a:rPr>
              <a:t>Jonah’s Displeasure Rebuked</a:t>
            </a:r>
          </a:p>
          <a:p>
            <a:pPr algn="l"/>
            <a:endParaRPr lang="en-US" sz="1800" b="1" dirty="0">
              <a:effectLst/>
              <a:latin typeface="Maiandra GD" panose="020E0502030308020204" pitchFamily="34" charset="0"/>
            </a:endParaRPr>
          </a:p>
          <a:p>
            <a:pPr algn="l"/>
            <a:r>
              <a:rPr lang="en-US" sz="3600" b="1" dirty="0">
                <a:effectLst/>
                <a:latin typeface="Maiandra GD" panose="020E0502030308020204" pitchFamily="34" charset="0"/>
              </a:rPr>
              <a:t>4 But it greatly displeased Jonah and he became angry. </a:t>
            </a:r>
            <a:r>
              <a:rPr lang="en-US" sz="3600" b="1" baseline="30000" dirty="0">
                <a:effectLst/>
                <a:latin typeface="Maiandra GD" panose="020E0502030308020204" pitchFamily="34" charset="0"/>
              </a:rPr>
              <a:t>2 </a:t>
            </a:r>
            <a:r>
              <a:rPr lang="en-US" sz="3600" b="1" dirty="0">
                <a:effectLst/>
                <a:latin typeface="Maiandra GD" panose="020E0502030308020204" pitchFamily="34" charset="0"/>
              </a:rPr>
              <a:t>He prayed to the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 and said, “O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 is this not what I said when I was still in my country? That is why I ran to Tarshish, because I knew that You are a gracious and compassionate God, slow to anger and great in lovingkindness, and [when sinners turn to You] You revoke the [sentence of] disaster [against them].</a:t>
            </a:r>
          </a:p>
        </p:txBody>
      </p:sp>
    </p:spTree>
    <p:extLst>
      <p:ext uri="{BB962C8B-B14F-4D97-AF65-F5344CB8AC3E}">
        <p14:creationId xmlns:p14="http://schemas.microsoft.com/office/powerpoint/2010/main" val="724661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A8CE3F-BD4E-0CD7-052B-708BA9847D62}"/>
              </a:ext>
            </a:extLst>
          </p:cNvPr>
          <p:cNvSpPr txBox="1"/>
          <p:nvPr/>
        </p:nvSpPr>
        <p:spPr>
          <a:xfrm>
            <a:off x="74612" y="720566"/>
            <a:ext cx="12039600" cy="5416868"/>
          </a:xfrm>
          <a:prstGeom prst="rect">
            <a:avLst/>
          </a:prstGeom>
          <a:noFill/>
        </p:spPr>
        <p:txBody>
          <a:bodyPr wrap="square">
            <a:spAutoFit/>
          </a:bodyPr>
          <a:lstStyle/>
          <a:p>
            <a:r>
              <a:rPr lang="en-US" sz="4000" b="1" i="1" u="sng" dirty="0">
                <a:effectLst/>
                <a:latin typeface="Maiandra GD" panose="020E0502030308020204" pitchFamily="34" charset="0"/>
              </a:rPr>
              <a:t>Matthew 12:40-41</a:t>
            </a:r>
          </a:p>
          <a:p>
            <a:endParaRPr lang="en-US" sz="1800" b="1" i="0" dirty="0">
              <a:effectLst/>
              <a:latin typeface="Maiandra GD" panose="020E0502030308020204" pitchFamily="34" charset="0"/>
            </a:endParaRPr>
          </a:p>
          <a:p>
            <a:r>
              <a:rPr lang="en-US" sz="3600" b="1" i="0" baseline="30000" dirty="0">
                <a:effectLst/>
                <a:latin typeface="Maiandra GD" panose="020E0502030308020204" pitchFamily="34" charset="0"/>
              </a:rPr>
              <a:t>40 </a:t>
            </a:r>
            <a:r>
              <a:rPr lang="en-US" sz="3600" b="1" i="0" dirty="0">
                <a:effectLst/>
                <a:latin typeface="Maiandra GD" panose="020E0502030308020204" pitchFamily="34" charset="0"/>
              </a:rPr>
              <a:t>Jonah was three days and three nights in the stomach of a big fish. The Son of Man will be three days and three nights in the grave also. </a:t>
            </a:r>
            <a:r>
              <a:rPr lang="en-US" sz="3600" b="1" i="0" baseline="30000" dirty="0">
                <a:effectLst/>
                <a:latin typeface="Maiandra GD" panose="020E0502030308020204" pitchFamily="34" charset="0"/>
              </a:rPr>
              <a:t>41 </a:t>
            </a:r>
            <a:r>
              <a:rPr lang="en-US" sz="3600" b="1" i="0" dirty="0">
                <a:effectLst/>
                <a:latin typeface="Maiandra GD" panose="020E0502030308020204" pitchFamily="34" charset="0"/>
              </a:rPr>
              <a:t>The men of the city of Nineveh will stand up with the people of this day on the day men stand before God. Those men will say these people are guilty because the men of Nineveh were sorry for their sins and turned from them when Jonah preached. And see, Someone greater than Jonah is here!</a:t>
            </a:r>
          </a:p>
        </p:txBody>
      </p:sp>
    </p:spTree>
    <p:extLst>
      <p:ext uri="{BB962C8B-B14F-4D97-AF65-F5344CB8AC3E}">
        <p14:creationId xmlns:p14="http://schemas.microsoft.com/office/powerpoint/2010/main" val="4097881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F2BB2F-367B-1CBE-7F3D-C88CE48B63E7}"/>
              </a:ext>
            </a:extLst>
          </p:cNvPr>
          <p:cNvSpPr txBox="1"/>
          <p:nvPr/>
        </p:nvSpPr>
        <p:spPr>
          <a:xfrm>
            <a:off x="74612" y="197346"/>
            <a:ext cx="12039600" cy="6463308"/>
          </a:xfrm>
          <a:prstGeom prst="rect">
            <a:avLst/>
          </a:prstGeom>
          <a:noFill/>
        </p:spPr>
        <p:txBody>
          <a:bodyPr wrap="square">
            <a:spAutoFit/>
          </a:bodyPr>
          <a:lstStyle/>
          <a:p>
            <a:pPr algn="l"/>
            <a:r>
              <a:rPr lang="en-US" sz="4000" b="1" i="1" u="sng" dirty="0">
                <a:effectLst/>
                <a:latin typeface="Maiandra GD" panose="020E0502030308020204" pitchFamily="34" charset="0"/>
              </a:rPr>
              <a:t>Jonah’s Disobedience</a:t>
            </a:r>
          </a:p>
          <a:p>
            <a:pPr algn="l"/>
            <a:endParaRPr lang="en-US" sz="1800" b="1" dirty="0">
              <a:effectLst/>
              <a:latin typeface="Maiandra GD" panose="020E0502030308020204" pitchFamily="34" charset="0"/>
            </a:endParaRPr>
          </a:p>
          <a:p>
            <a:pPr algn="l"/>
            <a:r>
              <a:rPr lang="en-US" sz="3600" b="1" dirty="0">
                <a:effectLst/>
                <a:latin typeface="Maiandra GD" panose="020E0502030308020204" pitchFamily="34" charset="0"/>
              </a:rPr>
              <a:t>1 Now the word of the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 came to Jonah the son of </a:t>
            </a:r>
            <a:r>
              <a:rPr lang="en-US" sz="3600" b="1" dirty="0" err="1">
                <a:effectLst/>
                <a:latin typeface="Maiandra GD" panose="020E0502030308020204" pitchFamily="34" charset="0"/>
              </a:rPr>
              <a:t>Amittai</a:t>
            </a:r>
            <a:r>
              <a:rPr lang="en-US" sz="3600" b="1" dirty="0">
                <a:effectLst/>
                <a:latin typeface="Maiandra GD" panose="020E0502030308020204" pitchFamily="34" charset="0"/>
              </a:rPr>
              <a:t>, saying, </a:t>
            </a:r>
            <a:r>
              <a:rPr lang="en-US" sz="3600" b="1" baseline="30000" dirty="0">
                <a:effectLst/>
                <a:latin typeface="Maiandra GD" panose="020E0502030308020204" pitchFamily="34" charset="0"/>
              </a:rPr>
              <a:t>2 </a:t>
            </a:r>
            <a:r>
              <a:rPr lang="en-US" sz="3600" b="1" dirty="0">
                <a:effectLst/>
                <a:latin typeface="Maiandra GD" panose="020E0502030308020204" pitchFamily="34" charset="0"/>
              </a:rPr>
              <a:t>“Go to Nineveh, that great city, and proclaim [judgment] against it, for their wickedness has come up before Me.” </a:t>
            </a:r>
            <a:r>
              <a:rPr lang="en-US" sz="3600" b="1" baseline="30000" dirty="0">
                <a:effectLst/>
                <a:latin typeface="Maiandra GD" panose="020E0502030308020204" pitchFamily="34" charset="0"/>
              </a:rPr>
              <a:t>3 </a:t>
            </a:r>
            <a:r>
              <a:rPr lang="en-US" sz="3600" b="1" dirty="0">
                <a:effectLst/>
                <a:latin typeface="Maiandra GD" panose="020E0502030308020204" pitchFamily="34" charset="0"/>
              </a:rPr>
              <a:t>But Jonah ran away to Tarshish to escape from the presence of the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 [and his duty as His prophet]. He went down to Joppa and found a ship going to Tarshish [the most remote of the Phoenician trading cities]. So he paid the fare and went down into the ship to go with them to Tarshish away from the presence of the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a:t>
            </a:r>
          </a:p>
        </p:txBody>
      </p:sp>
    </p:spTree>
    <p:extLst>
      <p:ext uri="{BB962C8B-B14F-4D97-AF65-F5344CB8AC3E}">
        <p14:creationId xmlns:p14="http://schemas.microsoft.com/office/powerpoint/2010/main" val="1119027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BA1239-1433-F611-CFDA-09114F38628F}"/>
              </a:ext>
            </a:extLst>
          </p:cNvPr>
          <p:cNvSpPr txBox="1"/>
          <p:nvPr/>
        </p:nvSpPr>
        <p:spPr>
          <a:xfrm>
            <a:off x="112712" y="612844"/>
            <a:ext cx="11963400" cy="5632311"/>
          </a:xfrm>
          <a:prstGeom prst="rect">
            <a:avLst/>
          </a:prstGeom>
          <a:noFill/>
        </p:spPr>
        <p:txBody>
          <a:bodyPr wrap="square">
            <a:spAutoFit/>
          </a:bodyPr>
          <a:lstStyle/>
          <a:p>
            <a:r>
              <a:rPr lang="en-US" sz="3600" b="1" i="0" baseline="30000" dirty="0">
                <a:effectLst/>
                <a:latin typeface="Maiandra GD" panose="020E0502030308020204" pitchFamily="34" charset="0"/>
              </a:rPr>
              <a:t>4 </a:t>
            </a:r>
            <a:r>
              <a:rPr lang="en-US" sz="3600" b="1" i="0" dirty="0">
                <a:effectLst/>
                <a:latin typeface="Maiandra GD" panose="020E0502030308020204" pitchFamily="34" charset="0"/>
              </a:rPr>
              <a:t>But the </a:t>
            </a:r>
            <a:r>
              <a:rPr lang="en-US" sz="3600" b="1" i="0" cap="small" dirty="0">
                <a:effectLst/>
                <a:latin typeface="Maiandra GD" panose="020E0502030308020204" pitchFamily="34" charset="0"/>
              </a:rPr>
              <a:t>Lord</a:t>
            </a:r>
            <a:r>
              <a:rPr lang="en-US" sz="3600" b="1" i="0" dirty="0">
                <a:effectLst/>
                <a:latin typeface="Maiandra GD" panose="020E0502030308020204" pitchFamily="34" charset="0"/>
              </a:rPr>
              <a:t> hurled a great wind toward the sea, and there was a violent tempest on the sea so that the ship was about to break up. </a:t>
            </a:r>
            <a:r>
              <a:rPr lang="en-US" sz="3600" b="1" i="0" baseline="30000" dirty="0">
                <a:effectLst/>
                <a:latin typeface="Maiandra GD" panose="020E0502030308020204" pitchFamily="34" charset="0"/>
              </a:rPr>
              <a:t>5 </a:t>
            </a:r>
            <a:r>
              <a:rPr lang="en-US" sz="3600" b="1" i="0" dirty="0">
                <a:effectLst/>
                <a:latin typeface="Maiandra GD" panose="020E0502030308020204" pitchFamily="34" charset="0"/>
              </a:rPr>
              <a:t>Then the sailors were afraid, and each man cried out to his god; and to lighten the ship [and diminish the danger] they threw the ship’s cargo into the sea. But Jonah had gone below into the hold of the ship and had lain down and was sound asleep. </a:t>
            </a:r>
            <a:r>
              <a:rPr lang="en-US" sz="3600" b="1" i="0" baseline="30000" dirty="0">
                <a:effectLst/>
                <a:latin typeface="Maiandra GD" panose="020E0502030308020204" pitchFamily="34" charset="0"/>
              </a:rPr>
              <a:t>6 </a:t>
            </a:r>
            <a:r>
              <a:rPr lang="en-US" sz="3600" b="1" i="0" dirty="0">
                <a:effectLst/>
                <a:latin typeface="Maiandra GD" panose="020E0502030308020204" pitchFamily="34" charset="0"/>
              </a:rPr>
              <a:t>So the captain came up to him and said, “How can you stay asleep? Get up! Call on your god! Perhaps your god will give a thought to us so that we will not perish.”</a:t>
            </a:r>
            <a:endParaRPr lang="en-US" sz="3600" b="1" dirty="0">
              <a:latin typeface="Maiandra GD" panose="020E0502030308020204" pitchFamily="34" charset="0"/>
            </a:endParaRPr>
          </a:p>
        </p:txBody>
      </p:sp>
    </p:spTree>
    <p:extLst>
      <p:ext uri="{BB962C8B-B14F-4D97-AF65-F5344CB8AC3E}">
        <p14:creationId xmlns:p14="http://schemas.microsoft.com/office/powerpoint/2010/main" val="1487372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489CC7-AD76-E3A4-7BB1-C2F0FBA82332}"/>
              </a:ext>
            </a:extLst>
          </p:cNvPr>
          <p:cNvSpPr txBox="1"/>
          <p:nvPr/>
        </p:nvSpPr>
        <p:spPr>
          <a:xfrm>
            <a:off x="74612" y="1166842"/>
            <a:ext cx="12039600" cy="4524315"/>
          </a:xfrm>
          <a:prstGeom prst="rect">
            <a:avLst/>
          </a:prstGeom>
          <a:noFill/>
        </p:spPr>
        <p:txBody>
          <a:bodyPr wrap="square">
            <a:spAutoFit/>
          </a:bodyPr>
          <a:lstStyle/>
          <a:p>
            <a:r>
              <a:rPr lang="en-US" sz="3600" b="1" baseline="30000" dirty="0">
                <a:effectLst/>
                <a:latin typeface="Maiandra GD" panose="020E0502030308020204" pitchFamily="34" charset="0"/>
              </a:rPr>
              <a:t>7 </a:t>
            </a:r>
            <a:r>
              <a:rPr lang="en-US" sz="3600" b="1" dirty="0">
                <a:effectLst/>
                <a:latin typeface="Maiandra GD" panose="020E0502030308020204" pitchFamily="34" charset="0"/>
              </a:rPr>
              <a:t>And they said to another, “Come, let us cast lots, so we may learn who is to blame for this disaster.” So they cast lots and the lot fell on Jonah. </a:t>
            </a:r>
            <a:r>
              <a:rPr lang="en-US" sz="3600" b="1" baseline="30000" dirty="0">
                <a:effectLst/>
                <a:latin typeface="Maiandra GD" panose="020E0502030308020204" pitchFamily="34" charset="0"/>
              </a:rPr>
              <a:t>8 </a:t>
            </a:r>
            <a:r>
              <a:rPr lang="en-US" sz="3600" b="1" dirty="0">
                <a:effectLst/>
                <a:latin typeface="Maiandra GD" panose="020E0502030308020204" pitchFamily="34" charset="0"/>
              </a:rPr>
              <a:t>Then they said to him, “Now tell us! Who is to blame for this disaster? What is your occupation? Where do you come from? What is your country?” </a:t>
            </a:r>
            <a:r>
              <a:rPr lang="en-US" sz="3600" b="1" baseline="30000" dirty="0">
                <a:effectLst/>
                <a:latin typeface="Maiandra GD" panose="020E0502030308020204" pitchFamily="34" charset="0"/>
              </a:rPr>
              <a:t>9 </a:t>
            </a:r>
            <a:r>
              <a:rPr lang="en-US" sz="3600" b="1" dirty="0">
                <a:effectLst/>
                <a:latin typeface="Maiandra GD" panose="020E0502030308020204" pitchFamily="34" charset="0"/>
              </a:rPr>
              <a:t>So he said to them, “I am a Hebrew, and I [reverently] fear and worship the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 the God of heaven, who made the sea and the dry land.</a:t>
            </a:r>
            <a:endParaRPr lang="en-US" sz="3600" b="1" dirty="0">
              <a:latin typeface="Maiandra GD" panose="020E0502030308020204" pitchFamily="34" charset="0"/>
            </a:endParaRPr>
          </a:p>
        </p:txBody>
      </p:sp>
    </p:spTree>
    <p:extLst>
      <p:ext uri="{BB962C8B-B14F-4D97-AF65-F5344CB8AC3E}">
        <p14:creationId xmlns:p14="http://schemas.microsoft.com/office/powerpoint/2010/main" val="1361688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E6754F9-2B8B-5539-D3AC-4CFF0D278BB7}"/>
              </a:ext>
            </a:extLst>
          </p:cNvPr>
          <p:cNvSpPr txBox="1"/>
          <p:nvPr/>
        </p:nvSpPr>
        <p:spPr>
          <a:xfrm>
            <a:off x="74612" y="889843"/>
            <a:ext cx="12039600" cy="5078313"/>
          </a:xfrm>
          <a:prstGeom prst="rect">
            <a:avLst/>
          </a:prstGeom>
          <a:noFill/>
        </p:spPr>
        <p:txBody>
          <a:bodyPr wrap="square">
            <a:spAutoFit/>
          </a:bodyPr>
          <a:lstStyle/>
          <a:p>
            <a:r>
              <a:rPr lang="en-US" sz="3600" b="1" baseline="30000" dirty="0">
                <a:effectLst/>
                <a:latin typeface="Maiandra GD" panose="020E0502030308020204" pitchFamily="34" charset="0"/>
              </a:rPr>
              <a:t>10 </a:t>
            </a:r>
            <a:r>
              <a:rPr lang="en-US" sz="3600" b="1" dirty="0">
                <a:effectLst/>
                <a:latin typeface="Maiandra GD" panose="020E0502030308020204" pitchFamily="34" charset="0"/>
              </a:rPr>
              <a:t>Then the men became extremely frightened and said to him, “How could you do this?” For the men knew that he was running from the presence of the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 because he had told them. </a:t>
            </a:r>
            <a:r>
              <a:rPr lang="en-US" sz="3600" b="1" baseline="30000" dirty="0">
                <a:effectLst/>
                <a:latin typeface="Maiandra GD" panose="020E0502030308020204" pitchFamily="34" charset="0"/>
              </a:rPr>
              <a:t>11 </a:t>
            </a:r>
            <a:r>
              <a:rPr lang="en-US" sz="3600" b="1" dirty="0">
                <a:effectLst/>
                <a:latin typeface="Maiandra GD" panose="020E0502030308020204" pitchFamily="34" charset="0"/>
              </a:rPr>
              <a:t>Then they said to him, “What should we do to you, so that the sea will become calm for us?”—for the sea was becoming more and more violent. </a:t>
            </a:r>
            <a:r>
              <a:rPr lang="en-US" sz="3600" b="1" baseline="30000" dirty="0">
                <a:effectLst/>
                <a:latin typeface="Maiandra GD" panose="020E0502030308020204" pitchFamily="34" charset="0"/>
              </a:rPr>
              <a:t>12 </a:t>
            </a:r>
            <a:r>
              <a:rPr lang="en-US" sz="3600" b="1" dirty="0">
                <a:effectLst/>
                <a:latin typeface="Maiandra GD" panose="020E0502030308020204" pitchFamily="34" charset="0"/>
              </a:rPr>
              <a:t>Jonah said to them, “Pick me up and throw me into the sea. Then the sea will become calm for you, for I know that it is because of me that this great storm has come upon you.”</a:t>
            </a:r>
            <a:endParaRPr lang="en-US" sz="3600" b="1" dirty="0">
              <a:latin typeface="Maiandra GD" panose="020E0502030308020204" pitchFamily="34" charset="0"/>
            </a:endParaRPr>
          </a:p>
        </p:txBody>
      </p:sp>
    </p:spTree>
    <p:extLst>
      <p:ext uri="{BB962C8B-B14F-4D97-AF65-F5344CB8AC3E}">
        <p14:creationId xmlns:p14="http://schemas.microsoft.com/office/powerpoint/2010/main" val="1569200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4BEA346-863A-0873-38D7-E618A5657E5D}"/>
              </a:ext>
            </a:extLst>
          </p:cNvPr>
          <p:cNvSpPr txBox="1"/>
          <p:nvPr/>
        </p:nvSpPr>
        <p:spPr>
          <a:xfrm>
            <a:off x="74612" y="1443841"/>
            <a:ext cx="12039600" cy="3970318"/>
          </a:xfrm>
          <a:prstGeom prst="rect">
            <a:avLst/>
          </a:prstGeom>
          <a:noFill/>
        </p:spPr>
        <p:txBody>
          <a:bodyPr wrap="square">
            <a:spAutoFit/>
          </a:bodyPr>
          <a:lstStyle/>
          <a:p>
            <a:r>
              <a:rPr lang="en-US" sz="3600" b="1" baseline="30000" dirty="0">
                <a:effectLst/>
                <a:latin typeface="Maiandra GD" panose="020E0502030308020204" pitchFamily="34" charset="0"/>
              </a:rPr>
              <a:t>13 </a:t>
            </a:r>
            <a:r>
              <a:rPr lang="en-US" sz="3600" b="1" dirty="0">
                <a:effectLst/>
                <a:latin typeface="Maiandra GD" panose="020E0502030308020204" pitchFamily="34" charset="0"/>
              </a:rPr>
              <a:t>Nevertheless, the men rowed hard [breaking through the waves] to return to land, but they could not, because the sea became even more violent [surging higher] against them. </a:t>
            </a:r>
            <a:r>
              <a:rPr lang="en-US" sz="3600" b="1" baseline="30000" dirty="0">
                <a:effectLst/>
                <a:latin typeface="Maiandra GD" panose="020E0502030308020204" pitchFamily="34" charset="0"/>
              </a:rPr>
              <a:t>14 </a:t>
            </a:r>
            <a:r>
              <a:rPr lang="en-US" sz="3600" b="1" dirty="0">
                <a:effectLst/>
                <a:latin typeface="Maiandra GD" panose="020E0502030308020204" pitchFamily="34" charset="0"/>
              </a:rPr>
              <a:t>Then they called on the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 and said, “Please, O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 do not let us perish because of taking this man’s life, and do not make us accountable for innocent blood; for You, O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 have done as You pleased.”</a:t>
            </a:r>
            <a:endParaRPr lang="en-US" sz="3600" b="1" dirty="0">
              <a:latin typeface="Maiandra GD" panose="020E0502030308020204" pitchFamily="34" charset="0"/>
            </a:endParaRPr>
          </a:p>
        </p:txBody>
      </p:sp>
    </p:spTree>
    <p:extLst>
      <p:ext uri="{BB962C8B-B14F-4D97-AF65-F5344CB8AC3E}">
        <p14:creationId xmlns:p14="http://schemas.microsoft.com/office/powerpoint/2010/main" val="459367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D968D0-B0FA-3951-CF04-B7E1E6B2EABF}"/>
              </a:ext>
            </a:extLst>
          </p:cNvPr>
          <p:cNvSpPr txBox="1"/>
          <p:nvPr/>
        </p:nvSpPr>
        <p:spPr>
          <a:xfrm>
            <a:off x="74612" y="1720840"/>
            <a:ext cx="12039600" cy="3416320"/>
          </a:xfrm>
          <a:prstGeom prst="rect">
            <a:avLst/>
          </a:prstGeom>
          <a:noFill/>
        </p:spPr>
        <p:txBody>
          <a:bodyPr wrap="square">
            <a:spAutoFit/>
          </a:bodyPr>
          <a:lstStyle/>
          <a:p>
            <a:pPr algn="l"/>
            <a:r>
              <a:rPr lang="en-US" sz="3600" b="1" i="0" baseline="30000" dirty="0">
                <a:effectLst/>
                <a:latin typeface="Maiandra GD" panose="020E0502030308020204" pitchFamily="34" charset="0"/>
              </a:rPr>
              <a:t>15 </a:t>
            </a:r>
            <a:r>
              <a:rPr lang="en-US" sz="3600" b="1" i="0" dirty="0">
                <a:effectLst/>
                <a:latin typeface="Maiandra GD" panose="020E0502030308020204" pitchFamily="34" charset="0"/>
              </a:rPr>
              <a:t>So they picked up Jonah and threw him into the sea, and the sea stopped its raging. </a:t>
            </a:r>
            <a:r>
              <a:rPr lang="en-US" sz="3600" b="1" i="0" baseline="30000" dirty="0">
                <a:effectLst/>
                <a:latin typeface="Maiandra GD" panose="020E0502030308020204" pitchFamily="34" charset="0"/>
              </a:rPr>
              <a:t>16 </a:t>
            </a:r>
            <a:r>
              <a:rPr lang="en-US" sz="3600" b="1" i="0" dirty="0">
                <a:effectLst/>
                <a:latin typeface="Maiandra GD" panose="020E0502030308020204" pitchFamily="34" charset="0"/>
              </a:rPr>
              <a:t>Then the men greatly feared the </a:t>
            </a:r>
            <a:r>
              <a:rPr lang="en-US" sz="3600" b="1" i="0" cap="small" dirty="0">
                <a:effectLst/>
                <a:latin typeface="Maiandra GD" panose="020E0502030308020204" pitchFamily="34" charset="0"/>
              </a:rPr>
              <a:t>Lord</a:t>
            </a:r>
            <a:r>
              <a:rPr lang="en-US" sz="3600" b="1" i="0" dirty="0">
                <a:effectLst/>
                <a:latin typeface="Maiandra GD" panose="020E0502030308020204" pitchFamily="34" charset="0"/>
              </a:rPr>
              <a:t>, and they offered a sacrifice to the </a:t>
            </a:r>
            <a:r>
              <a:rPr lang="en-US" sz="3600" b="1" i="0" cap="small" dirty="0">
                <a:effectLst/>
                <a:latin typeface="Maiandra GD" panose="020E0502030308020204" pitchFamily="34" charset="0"/>
              </a:rPr>
              <a:t>Lord</a:t>
            </a:r>
            <a:r>
              <a:rPr lang="en-US" sz="3600" b="1" i="0" dirty="0">
                <a:effectLst/>
                <a:latin typeface="Maiandra GD" panose="020E0502030308020204" pitchFamily="34" charset="0"/>
              </a:rPr>
              <a:t> and made vows. </a:t>
            </a:r>
            <a:r>
              <a:rPr lang="en-US" sz="3600" b="1" i="0" baseline="30000" dirty="0">
                <a:effectLst/>
                <a:latin typeface="Maiandra GD" panose="020E0502030308020204" pitchFamily="34" charset="0"/>
              </a:rPr>
              <a:t>17 </a:t>
            </a:r>
            <a:r>
              <a:rPr lang="en-US" sz="3600" b="1" i="0" dirty="0">
                <a:effectLst/>
                <a:latin typeface="Maiandra GD" panose="020E0502030308020204" pitchFamily="34" charset="0"/>
              </a:rPr>
              <a:t>Now the </a:t>
            </a:r>
            <a:r>
              <a:rPr lang="en-US" sz="3600" b="1" i="0" cap="small" dirty="0">
                <a:effectLst/>
                <a:latin typeface="Maiandra GD" panose="020E0502030308020204" pitchFamily="34" charset="0"/>
              </a:rPr>
              <a:t>Lord</a:t>
            </a:r>
            <a:r>
              <a:rPr lang="en-US" sz="3600" b="1" i="0" dirty="0">
                <a:effectLst/>
                <a:latin typeface="Maiandra GD" panose="020E0502030308020204" pitchFamily="34" charset="0"/>
              </a:rPr>
              <a:t> had prepared (appointed, destined) a great fish to swallow Jonah. And Jonah was in the stomach of the fish three days and three nights.</a:t>
            </a:r>
          </a:p>
        </p:txBody>
      </p:sp>
    </p:spTree>
    <p:extLst>
      <p:ext uri="{BB962C8B-B14F-4D97-AF65-F5344CB8AC3E}">
        <p14:creationId xmlns:p14="http://schemas.microsoft.com/office/powerpoint/2010/main" val="1935040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51186F-6CAD-348D-35A1-D2CFA6F95C8A}"/>
              </a:ext>
            </a:extLst>
          </p:cNvPr>
          <p:cNvSpPr txBox="1"/>
          <p:nvPr/>
        </p:nvSpPr>
        <p:spPr>
          <a:xfrm>
            <a:off x="74611" y="1259175"/>
            <a:ext cx="12039601" cy="4339650"/>
          </a:xfrm>
          <a:prstGeom prst="rect">
            <a:avLst/>
          </a:prstGeom>
          <a:noFill/>
        </p:spPr>
        <p:txBody>
          <a:bodyPr wrap="square">
            <a:spAutoFit/>
          </a:bodyPr>
          <a:lstStyle/>
          <a:p>
            <a:pPr algn="l"/>
            <a:r>
              <a:rPr lang="en-US" sz="4000" b="1" i="1" u="sng" dirty="0">
                <a:effectLst/>
                <a:latin typeface="Maiandra GD" panose="020E0502030308020204" pitchFamily="34" charset="0"/>
              </a:rPr>
              <a:t>Jonah’s Prayer</a:t>
            </a:r>
          </a:p>
          <a:p>
            <a:pPr algn="l"/>
            <a:endParaRPr lang="en-US" sz="1800" b="1" dirty="0">
              <a:effectLst/>
              <a:latin typeface="Maiandra GD" panose="020E0502030308020204" pitchFamily="34" charset="0"/>
            </a:endParaRPr>
          </a:p>
          <a:p>
            <a:pPr algn="l"/>
            <a:r>
              <a:rPr lang="en-US" sz="3600" b="1" dirty="0">
                <a:effectLst/>
                <a:latin typeface="Maiandra GD" panose="020E0502030308020204" pitchFamily="34" charset="0"/>
              </a:rPr>
              <a:t>2 Then Jonah prayed to the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 his God from the stomach of the fish, </a:t>
            </a:r>
            <a:r>
              <a:rPr lang="en-US" sz="3600" b="1" baseline="30000" dirty="0">
                <a:effectLst/>
                <a:latin typeface="Maiandra GD" panose="020E0502030308020204" pitchFamily="34" charset="0"/>
              </a:rPr>
              <a:t>2 </a:t>
            </a:r>
            <a:r>
              <a:rPr lang="en-US" sz="3600" b="1" dirty="0">
                <a:effectLst/>
                <a:latin typeface="Maiandra GD" panose="020E0502030308020204" pitchFamily="34" charset="0"/>
              </a:rPr>
              <a:t>and said,</a:t>
            </a:r>
          </a:p>
          <a:p>
            <a:pPr algn="l"/>
            <a:r>
              <a:rPr lang="en-US" sz="3600" b="1" dirty="0">
                <a:effectLst/>
                <a:latin typeface="Maiandra GD" panose="020E0502030308020204" pitchFamily="34" charset="0"/>
              </a:rPr>
              <a:t>“I called out of my trouble and distress to the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a:t>
            </a:r>
            <a:br>
              <a:rPr lang="en-US" sz="3600" b="1" dirty="0">
                <a:effectLst/>
                <a:latin typeface="Maiandra GD" panose="020E0502030308020204" pitchFamily="34" charset="0"/>
              </a:rPr>
            </a:br>
            <a:r>
              <a:rPr lang="en-US" sz="3600" b="1" dirty="0">
                <a:effectLst/>
                <a:latin typeface="Maiandra GD" panose="020E0502030308020204" pitchFamily="34" charset="0"/>
              </a:rPr>
              <a:t>And He answered me;</a:t>
            </a:r>
            <a:br>
              <a:rPr lang="en-US" sz="3600" b="1" dirty="0">
                <a:effectLst/>
                <a:latin typeface="Maiandra GD" panose="020E0502030308020204" pitchFamily="34" charset="0"/>
              </a:rPr>
            </a:br>
            <a:r>
              <a:rPr lang="en-US" sz="3600" b="1" dirty="0">
                <a:effectLst/>
                <a:latin typeface="Maiandra GD" panose="020E0502030308020204" pitchFamily="34" charset="0"/>
              </a:rPr>
              <a:t>Out of the belly of </a:t>
            </a:r>
            <a:r>
              <a:rPr lang="en-US" sz="3600" b="1" dirty="0" err="1">
                <a:effectLst/>
                <a:latin typeface="Maiandra GD" panose="020E0502030308020204" pitchFamily="34" charset="0"/>
              </a:rPr>
              <a:t>Sheol</a:t>
            </a:r>
            <a:r>
              <a:rPr lang="en-US" sz="3600" b="1" dirty="0">
                <a:effectLst/>
                <a:latin typeface="Maiandra GD" panose="020E0502030308020204" pitchFamily="34" charset="0"/>
              </a:rPr>
              <a:t> I cried for help,</a:t>
            </a:r>
            <a:br>
              <a:rPr lang="en-US" sz="3600" b="1" dirty="0">
                <a:effectLst/>
                <a:latin typeface="Maiandra GD" panose="020E0502030308020204" pitchFamily="34" charset="0"/>
              </a:rPr>
            </a:br>
            <a:r>
              <a:rPr lang="en-US" sz="3600" b="1" dirty="0">
                <a:effectLst/>
                <a:latin typeface="Maiandra GD" panose="020E0502030308020204" pitchFamily="34" charset="0"/>
              </a:rPr>
              <a:t>And You heard my voice.</a:t>
            </a:r>
          </a:p>
        </p:txBody>
      </p:sp>
    </p:spTree>
    <p:extLst>
      <p:ext uri="{BB962C8B-B14F-4D97-AF65-F5344CB8AC3E}">
        <p14:creationId xmlns:p14="http://schemas.microsoft.com/office/powerpoint/2010/main" val="1858870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70C9A4D-5D7E-1E99-7059-E50151AB8434}"/>
              </a:ext>
            </a:extLst>
          </p:cNvPr>
          <p:cNvSpPr txBox="1"/>
          <p:nvPr/>
        </p:nvSpPr>
        <p:spPr>
          <a:xfrm>
            <a:off x="149225" y="1443841"/>
            <a:ext cx="12039600" cy="3416320"/>
          </a:xfrm>
          <a:prstGeom prst="rect">
            <a:avLst/>
          </a:prstGeom>
          <a:noFill/>
        </p:spPr>
        <p:txBody>
          <a:bodyPr wrap="square">
            <a:spAutoFit/>
          </a:bodyPr>
          <a:lstStyle/>
          <a:p>
            <a:pPr algn="l"/>
            <a:r>
              <a:rPr lang="en-US" sz="3600" b="1" baseline="30000" dirty="0">
                <a:effectLst/>
                <a:latin typeface="Maiandra GD" panose="020E0502030308020204" pitchFamily="34" charset="0"/>
              </a:rPr>
              <a:t>9 </a:t>
            </a:r>
            <a:r>
              <a:rPr lang="en-US" sz="3600" b="1" dirty="0">
                <a:effectLst/>
                <a:latin typeface="Maiandra GD" panose="020E0502030308020204" pitchFamily="34" charset="0"/>
              </a:rPr>
              <a:t>“But [as for me], I will sacrifice to You</a:t>
            </a:r>
            <a:br>
              <a:rPr lang="en-US" sz="3600" b="1" dirty="0">
                <a:effectLst/>
                <a:latin typeface="Maiandra GD" panose="020E0502030308020204" pitchFamily="34" charset="0"/>
              </a:rPr>
            </a:br>
            <a:r>
              <a:rPr lang="en-US" sz="3600" b="1" dirty="0">
                <a:effectLst/>
                <a:latin typeface="Maiandra GD" panose="020E0502030308020204" pitchFamily="34" charset="0"/>
              </a:rPr>
              <a:t>With the voice of thanksgiving;</a:t>
            </a:r>
            <a:br>
              <a:rPr lang="en-US" sz="3600" b="1" dirty="0">
                <a:effectLst/>
                <a:latin typeface="Maiandra GD" panose="020E0502030308020204" pitchFamily="34" charset="0"/>
              </a:rPr>
            </a:br>
            <a:r>
              <a:rPr lang="en-US" sz="3600" b="1" dirty="0">
                <a:effectLst/>
                <a:latin typeface="Maiandra GD" panose="020E0502030308020204" pitchFamily="34" charset="0"/>
              </a:rPr>
              <a:t>I shall pay that which I have vowed.</a:t>
            </a:r>
            <a:br>
              <a:rPr lang="en-US" sz="3600" b="1" dirty="0">
                <a:effectLst/>
                <a:latin typeface="Maiandra GD" panose="020E0502030308020204" pitchFamily="34" charset="0"/>
              </a:rPr>
            </a:br>
            <a:r>
              <a:rPr lang="en-US" sz="3600" b="1" dirty="0">
                <a:effectLst/>
                <a:latin typeface="Maiandra GD" panose="020E0502030308020204" pitchFamily="34" charset="0"/>
              </a:rPr>
              <a:t>Salvation is from the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a:t>
            </a:r>
          </a:p>
          <a:p>
            <a:pPr algn="l"/>
            <a:r>
              <a:rPr lang="en-US" sz="3600" b="1" baseline="30000" dirty="0">
                <a:effectLst/>
                <a:latin typeface="Maiandra GD" panose="020E0502030308020204" pitchFamily="34" charset="0"/>
              </a:rPr>
              <a:t>10 </a:t>
            </a:r>
            <a:r>
              <a:rPr lang="en-US" sz="3600" b="1" dirty="0">
                <a:effectLst/>
                <a:latin typeface="Maiandra GD" panose="020E0502030308020204" pitchFamily="34" charset="0"/>
              </a:rPr>
              <a:t>So the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 commanded the fish, and it vomited Jonah up onto the dry land.</a:t>
            </a:r>
          </a:p>
        </p:txBody>
      </p:sp>
    </p:spTree>
    <p:extLst>
      <p:ext uri="{BB962C8B-B14F-4D97-AF65-F5344CB8AC3E}">
        <p14:creationId xmlns:p14="http://schemas.microsoft.com/office/powerpoint/2010/main" val="2460519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 id="{68999234-8DFD-4917-9E9A-A1A0AECD5E67}" vid="{F8691E0C-9980-4F34-AB76-18F64CB286D1}"/>
    </a:ext>
  </a:extLst>
</a:theme>
</file>

<file path=ppt/theme/theme2.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5076977-ECB7-44C2-A70D-853BB6B41242}">
  <ds:schemaRefs>
    <ds:schemaRef ds:uri="4873beb7-5857-4685-be1f-d57550cc96cc"/>
    <ds:schemaRef ds:uri="http://www.w3.org/XML/1998/namespace"/>
    <ds:schemaRef ds:uri="http://schemas.microsoft.com/office/2006/metadata/properties"/>
    <ds:schemaRef ds:uri="http://schemas.microsoft.com/office/2006/documentManagement/types"/>
    <ds:schemaRef ds:uri="http://purl.org/dc/dcmitype/"/>
    <ds:schemaRef ds:uri="http://purl.org/dc/elements/1.1/"/>
    <ds:schemaRef ds:uri="http://schemas.microsoft.com/office/infopath/2007/PartnerControl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A765CE0-A8A0-42E0-82D2-3F870DB4D5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Red radial lines presentation (widescreen)</Template>
  <TotalTime>10820</TotalTime>
  <Words>1316</Words>
  <Application>Microsoft Office PowerPoint</Application>
  <PresentationFormat>Custom</PresentationFormat>
  <Paragraphs>37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Californian FB</vt:lpstr>
      <vt:lpstr>Cambria</vt:lpstr>
      <vt:lpstr>Maiandra GD</vt:lpstr>
      <vt:lpstr>Red Radial 16x9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Would You Do?</dc:title>
  <dc:creator>Joel Flowers</dc:creator>
  <cp:lastModifiedBy>Joe Puetz</cp:lastModifiedBy>
  <cp:revision>20</cp:revision>
  <cp:lastPrinted>2022-09-11T00:01:57Z</cp:lastPrinted>
  <dcterms:created xsi:type="dcterms:W3CDTF">2018-02-10T19:42:25Z</dcterms:created>
  <dcterms:modified xsi:type="dcterms:W3CDTF">2024-05-04T13:32:25Z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