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Lst>
  <p:notesMasterIdLst>
    <p:notesMasterId r:id="rId20"/>
  </p:notesMasterIdLst>
  <p:handoutMasterIdLst>
    <p:handoutMasterId r:id="rId21"/>
  </p:handoutMasterIdLst>
  <p:sldIdLst>
    <p:sldId id="327" r:id="rId6"/>
    <p:sldId id="376" r:id="rId7"/>
    <p:sldId id="380" r:id="rId8"/>
    <p:sldId id="381" r:id="rId9"/>
    <p:sldId id="382" r:id="rId10"/>
    <p:sldId id="383" r:id="rId11"/>
    <p:sldId id="384" r:id="rId12"/>
    <p:sldId id="385" r:id="rId13"/>
    <p:sldId id="386" r:id="rId14"/>
    <p:sldId id="378" r:id="rId15"/>
    <p:sldId id="377" r:id="rId16"/>
    <p:sldId id="379" r:id="rId17"/>
    <p:sldId id="387" r:id="rId18"/>
    <p:sldId id="388" r:id="rId19"/>
  </p:sldIdLst>
  <p:sldSz cx="12188825" cy="6858000"/>
  <p:notesSz cx="7102475" cy="9388475"/>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4280" autoAdjust="0"/>
  </p:normalViewPr>
  <p:slideViewPr>
    <p:cSldViewPr>
      <p:cViewPr varScale="1">
        <p:scale>
          <a:sx n="105" d="100"/>
          <a:sy n="105" d="100"/>
        </p:scale>
        <p:origin x="870" y="102"/>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sz="quarter" idx="1"/>
          </p:nvPr>
        </p:nvSpPr>
        <p:spPr>
          <a:xfrm>
            <a:off x="4023093" y="0"/>
            <a:ext cx="3077739" cy="469424"/>
          </a:xfrm>
          <a:prstGeom prst="rect">
            <a:avLst/>
          </a:prstGeom>
        </p:spPr>
        <p:txBody>
          <a:bodyPr vert="horz" lIns="94221" tIns="47111" rIns="94221" bIns="47111" rtlCol="0"/>
          <a:lstStyle>
            <a:lvl1pPr algn="r">
              <a:defRPr sz="1200"/>
            </a:lvl1pPr>
          </a:lstStyle>
          <a:p>
            <a:fld id="{4954C6E1-AF92-4FB7-A013-0B520EBC30AE}" type="datetimeFigureOut">
              <a:rPr lang="en-US"/>
              <a:t>6/15/2024</a:t>
            </a:fld>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1" tIns="47111" rIns="94221" bIns="47111"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95C10850-0874-4A61-99B4-D613C5E8D9EA}" type="datetimeFigureOut">
              <a:rPr lang="en-US"/>
              <a:t>6/15/2024</a:t>
            </a:fld>
            <a:endParaRPr/>
          </a:p>
        </p:txBody>
      </p:sp>
      <p:sp>
        <p:nvSpPr>
          <p:cNvPr id="4" name="Slide Image Placeholder 3"/>
          <p:cNvSpPr>
            <a:spLocks noGrp="1" noRot="1" noChangeAspect="1"/>
          </p:cNvSpPr>
          <p:nvPr>
            <p:ph type="sldImg" idx="2"/>
          </p:nvPr>
        </p:nvSpPr>
        <p:spPr>
          <a:xfrm>
            <a:off x="422275" y="703263"/>
            <a:ext cx="6257925" cy="3521075"/>
          </a:xfrm>
          <a:prstGeom prst="rect">
            <a:avLst/>
          </a:prstGeom>
          <a:noFill/>
          <a:ln w="12700">
            <a:solidFill>
              <a:prstClr val="black"/>
            </a:solidFill>
          </a:ln>
        </p:spPr>
        <p:txBody>
          <a:bodyPr vert="horz" lIns="94221" tIns="47111" rIns="94221" bIns="47111" rtlCol="0" anchor="ctr"/>
          <a:lstStyle/>
          <a:p>
            <a:endParaRPr/>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6/15/2024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6/15/2024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62" name="Rectangle 61"/>
          <p:cNvSpPr/>
          <p:nvPr/>
        </p:nvSpPr>
        <p:spPr bwMode="hidden">
          <a:xfrm>
            <a:off x="1"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2" indent="0" algn="ctr">
              <a:buNone/>
              <a:defRPr>
                <a:solidFill>
                  <a:schemeClr val="tx1">
                    <a:tint val="75000"/>
                  </a:schemeClr>
                </a:solidFill>
              </a:defRPr>
            </a:lvl5pPr>
            <a:lvl6pPr marL="3047466"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2295265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6/15/2024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439156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2" name="Title 1"/>
          <p:cNvSpPr>
            <a:spLocks noGrp="1"/>
          </p:cNvSpPr>
          <p:nvPr>
            <p:ph type="title"/>
          </p:nvPr>
        </p:nvSpPr>
        <p:spPr>
          <a:xfrm>
            <a:off x="1218883" y="1524002"/>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2" indent="0">
              <a:buNone/>
              <a:defRPr sz="1900">
                <a:solidFill>
                  <a:schemeClr val="tx1">
                    <a:tint val="75000"/>
                  </a:schemeClr>
                </a:solidFill>
              </a:defRPr>
            </a:lvl5pPr>
            <a:lvl6pPr marL="3047466"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6/15/2024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4131258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6/15/2024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4214859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6/15/2024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1385194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6/15/2024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085348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0805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6/15/2024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Content Placeholder 2"/>
          <p:cNvSpPr>
            <a:spLocks noGrp="1"/>
          </p:cNvSpPr>
          <p:nvPr>
            <p:ph idx="1"/>
          </p:nvPr>
        </p:nvSpPr>
        <p:spPr bwMode="white">
          <a:xfrm>
            <a:off x="507868" y="482602"/>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3335872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2" name="Title 1"/>
          <p:cNvSpPr>
            <a:spLocks noGrp="1"/>
          </p:cNvSpPr>
          <p:nvPr>
            <p:ph type="title"/>
          </p:nvPr>
        </p:nvSpPr>
        <p:spPr>
          <a:xfrm>
            <a:off x="6399134"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descr="An empty placeholder to add an image. Click on the placeholder and select the image that you wish to add.&#10;"/>
          <p:cNvSpPr>
            <a:spLocks noGrp="1"/>
          </p:cNvSpPr>
          <p:nvPr>
            <p:ph type="pic" idx="1"/>
          </p:nvPr>
        </p:nvSpPr>
        <p:spPr>
          <a:xfrm>
            <a:off x="507870"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4"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605366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descr="An empty placeholder to add an image. Click on the placeholder and select the image that you wish to add.&#10;"/>
          <p:cNvSpPr>
            <a:spLocks noGrp="1"/>
          </p:cNvSpPr>
          <p:nvPr>
            <p:ph type="pic" idx="1"/>
          </p:nvPr>
        </p:nvSpPr>
        <p:spPr>
          <a:xfrm>
            <a:off x="507869" y="482602"/>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377205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6/15/2024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32338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601"/>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3" y="482601"/>
            <a:ext cx="9040045"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6/15/2024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339929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6/15/2024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6/15/2024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6/15/2024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6/15/2024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6/15/2024</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3"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3"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3"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6/15/2024</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extLst>
      <p:ext uri="{BB962C8B-B14F-4D97-AF65-F5344CB8AC3E}">
        <p14:creationId xmlns:p14="http://schemas.microsoft.com/office/powerpoint/2010/main" val="3223529277"/>
      </p:ext>
    </p:extLst>
  </p:cSld>
  <p:clrMap bg1="dk1" tx1="lt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599"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59"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2" algn="l" defTabSz="1218987" rtl="0" eaLnBrk="1" latinLnBrk="0" hangingPunct="1">
        <a:defRPr sz="2400" kern="1200">
          <a:solidFill>
            <a:schemeClr val="tx1"/>
          </a:solidFill>
          <a:latin typeface="+mn-lt"/>
          <a:ea typeface="+mn-ea"/>
          <a:cs typeface="+mn-cs"/>
        </a:defRPr>
      </a:lvl5pPr>
      <a:lvl6pPr marL="3047466"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7000">
              <a:schemeClr val="accent5">
                <a:lumMod val="85000"/>
              </a:schemeClr>
            </a:gs>
            <a:gs pos="71000">
              <a:schemeClr val="accent5">
                <a:lumMod val="75000"/>
              </a:schemeClr>
            </a:gs>
            <a:gs pos="100000">
              <a:schemeClr val="accent5">
                <a:lumMod val="6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Subtitle 1">
            <a:extLst>
              <a:ext uri="{FF2B5EF4-FFF2-40B4-BE49-F238E27FC236}">
                <a16:creationId xmlns:a16="http://schemas.microsoft.com/office/drawing/2014/main" id="{7A48F363-19BE-24FF-9F02-3CED64041221}"/>
              </a:ext>
            </a:extLst>
          </p:cNvPr>
          <p:cNvSpPr>
            <a:spLocks noGrp="1"/>
          </p:cNvSpPr>
          <p:nvPr/>
        </p:nvSpPr>
        <p:spPr>
          <a:xfrm>
            <a:off x="0" y="4139532"/>
            <a:ext cx="12188825" cy="2566068"/>
          </a:xfrm>
          <a:prstGeom prst="rect">
            <a:avLst/>
          </a:prstGeom>
        </p:spPr>
        <p:txBody>
          <a:bodyPr vert="horz" lIns="121931" tIns="60965" rIns="121931" bIns="60965" rtlCol="0">
            <a:norm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2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Today’s Scripture:</a:t>
            </a:r>
          </a:p>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6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t>
            </a:r>
            <a:r>
              <a:rPr lang="en-US" sz="3601" b="1" dirty="0">
                <a:solidFill>
                  <a:prstClr val="white"/>
                </a:solidFill>
                <a:latin typeface="Maiandra GD" panose="020E0502030308020204" pitchFamily="34" charset="0"/>
              </a:rPr>
              <a:t>Job 1; 29; 42 </a:t>
            </a:r>
            <a:r>
              <a:rPr lang="en-US" sz="3200" b="1" i="1" dirty="0">
                <a:solidFill>
                  <a:prstClr val="white"/>
                </a:solidFill>
                <a:latin typeface="Maiandra GD" panose="020E0502030308020204" pitchFamily="34" charset="0"/>
              </a:rPr>
              <a:t>(Selected Verses)</a:t>
            </a:r>
            <a:r>
              <a:rPr kumimoji="0" lang="en-US" sz="3200"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t>
            </a:r>
            <a:r>
              <a:rPr kumimoji="0" lang="en-US" sz="3400"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a:t>
            </a:r>
            <a:endParaRPr kumimoji="0" lang="en-US" sz="3000"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endParaRPr>
          </a:p>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201"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Amplified Bible ~</a:t>
            </a:r>
          </a:p>
        </p:txBody>
      </p:sp>
      <p:grpSp>
        <p:nvGrpSpPr>
          <p:cNvPr id="5" name="Group 4">
            <a:extLst>
              <a:ext uri="{FF2B5EF4-FFF2-40B4-BE49-F238E27FC236}">
                <a16:creationId xmlns:a16="http://schemas.microsoft.com/office/drawing/2014/main" id="{6AF7285F-93E0-E09A-3DF7-D946BBCB3092}"/>
              </a:ext>
            </a:extLst>
          </p:cNvPr>
          <p:cNvGrpSpPr/>
          <p:nvPr/>
        </p:nvGrpSpPr>
        <p:grpSpPr>
          <a:xfrm>
            <a:off x="73827" y="1981200"/>
            <a:ext cx="12041171" cy="1865126"/>
            <a:chOff x="919903" y="1752600"/>
            <a:chExt cx="10287000" cy="1865126"/>
          </a:xfrm>
        </p:grpSpPr>
        <p:sp>
          <p:nvSpPr>
            <p:cNvPr id="2" name="TextBox 1">
              <a:extLst>
                <a:ext uri="{FF2B5EF4-FFF2-40B4-BE49-F238E27FC236}">
                  <a16:creationId xmlns:a16="http://schemas.microsoft.com/office/drawing/2014/main" id="{F4315238-42E0-4969-3603-06C0BC29D84A}"/>
                </a:ext>
              </a:extLst>
            </p:cNvPr>
            <p:cNvSpPr txBox="1"/>
            <p:nvPr/>
          </p:nvSpPr>
          <p:spPr>
            <a:xfrm>
              <a:off x="919903" y="1752600"/>
              <a:ext cx="10287000" cy="1865126"/>
            </a:xfrm>
            <a:prstGeom prst="rect">
              <a:avLst/>
            </a:prstGeom>
            <a:noFill/>
          </p:spPr>
          <p:txBody>
            <a:bodyPr wrap="square" rtlCol="0">
              <a:spAutoFit/>
            </a:bodyPr>
            <a:lstStyle/>
            <a:p>
              <a:pPr marL="0" marR="0" lvl="0" indent="0" algn="ctr" defTabSz="1218987" rtl="0" eaLnBrk="1" fontAlgn="auto" latinLnBrk="0" hangingPunct="1">
                <a:lnSpc>
                  <a:spcPct val="90000"/>
                </a:lnSpc>
                <a:spcBef>
                  <a:spcPts val="0"/>
                </a:spcBef>
                <a:spcAft>
                  <a:spcPts val="0"/>
                </a:spcAft>
                <a:buClrTx/>
                <a:buSzTx/>
                <a:buFontTx/>
                <a:buNone/>
                <a:tabLst/>
                <a:defRPr/>
              </a:pPr>
              <a:r>
                <a:rPr lang="en-US" sz="4800" b="1" dirty="0">
                  <a:solidFill>
                    <a:prstClr val="white"/>
                  </a:solidFill>
                  <a:latin typeface="Californian FB" panose="0207040306080B030204" pitchFamily="18" charset="0"/>
                </a:rPr>
                <a:t>What’s it Mean to be a Father?</a:t>
              </a:r>
              <a:endParaRPr kumimoji="0" lang="en-US" sz="4000" b="1" i="1"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endParaRPr kumimoji="0" lang="en-US" sz="48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rPr>
                <a:t>2024: Living a Life of Grace</a:t>
              </a:r>
              <a:endParaRPr kumimoji="0" lang="en-US" sz="40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p:txBody>
        </p:sp>
        <p:cxnSp>
          <p:nvCxnSpPr>
            <p:cNvPr id="4" name="Straight Connector 3">
              <a:extLst>
                <a:ext uri="{FF2B5EF4-FFF2-40B4-BE49-F238E27FC236}">
                  <a16:creationId xmlns:a16="http://schemas.microsoft.com/office/drawing/2014/main" id="{1F910858-3F41-9EC7-3E1A-73303E01B382}"/>
                </a:ext>
              </a:extLst>
            </p:cNvPr>
            <p:cNvCxnSpPr>
              <a:cxnSpLocks/>
            </p:cNvCxnSpPr>
            <p:nvPr/>
          </p:nvCxnSpPr>
          <p:spPr>
            <a:xfrm>
              <a:off x="1275735" y="2819400"/>
              <a:ext cx="9575335" cy="0"/>
            </a:xfrm>
            <a:prstGeom prst="line">
              <a:avLst/>
            </a:prstGeom>
            <a:ln w="57150">
              <a:solidFill>
                <a:schemeClr val="accent5"/>
              </a:solidFill>
            </a:ln>
          </p:spPr>
          <p:style>
            <a:lnRef idx="3">
              <a:schemeClr val="accent4"/>
            </a:lnRef>
            <a:fillRef idx="0">
              <a:schemeClr val="accent4"/>
            </a:fillRef>
            <a:effectRef idx="2">
              <a:schemeClr val="accent4"/>
            </a:effectRef>
            <a:fontRef idx="minor">
              <a:schemeClr val="tx1"/>
            </a:fontRef>
          </p:style>
        </p:cxnSp>
      </p:grpSp>
    </p:spTree>
    <p:extLst>
      <p:ext uri="{BB962C8B-B14F-4D97-AF65-F5344CB8AC3E}">
        <p14:creationId xmlns:p14="http://schemas.microsoft.com/office/powerpoint/2010/main" val="386981112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650CA8-3CF5-B7ED-0C78-A0F42956F5B6}"/>
              </a:ext>
            </a:extLst>
          </p:cNvPr>
          <p:cNvSpPr txBox="1"/>
          <p:nvPr/>
        </p:nvSpPr>
        <p:spPr>
          <a:xfrm>
            <a:off x="74612" y="1443841"/>
            <a:ext cx="12039600" cy="3970318"/>
          </a:xfrm>
          <a:prstGeom prst="rect">
            <a:avLst/>
          </a:prstGeom>
          <a:noFill/>
        </p:spPr>
        <p:txBody>
          <a:bodyPr wrap="square">
            <a:spAutoFit/>
          </a:bodyPr>
          <a:lstStyle/>
          <a:p>
            <a:r>
              <a:rPr lang="en-US" sz="3600" b="1" baseline="30000" dirty="0">
                <a:effectLst/>
                <a:latin typeface="Maiandra GD" panose="020E0502030308020204" pitchFamily="34" charset="0"/>
              </a:rPr>
              <a:t>4 </a:t>
            </a:r>
            <a:br>
              <a:rPr lang="en-US" sz="3600" b="1" dirty="0">
                <a:latin typeface="Maiandra GD" panose="020E0502030308020204" pitchFamily="34" charset="0"/>
              </a:rPr>
            </a:br>
            <a:r>
              <a:rPr lang="en-US" sz="3600" b="1" dirty="0">
                <a:effectLst/>
                <a:latin typeface="Maiandra GD" panose="020E0502030308020204" pitchFamily="34" charset="0"/>
              </a:rPr>
              <a:t>As I was in the prime of my days,</a:t>
            </a:r>
            <a:br>
              <a:rPr lang="en-US" sz="3600" b="1" dirty="0">
                <a:latin typeface="Maiandra GD" panose="020E0502030308020204" pitchFamily="34" charset="0"/>
              </a:rPr>
            </a:br>
            <a:r>
              <a:rPr lang="en-US" sz="3600" b="1" dirty="0">
                <a:effectLst/>
                <a:latin typeface="Maiandra GD" panose="020E0502030308020204" pitchFamily="34" charset="0"/>
              </a:rPr>
              <a:t>When the friendship and counsel of </a:t>
            </a:r>
          </a:p>
          <a:p>
            <a:r>
              <a:rPr lang="en-US" sz="3600" b="1" dirty="0">
                <a:effectLst/>
                <a:latin typeface="Maiandra GD" panose="020E0502030308020204" pitchFamily="34" charset="0"/>
              </a:rPr>
              <a:t>God were over my tent,</a:t>
            </a:r>
            <a:br>
              <a:rPr lang="en-US" sz="3600" b="1" dirty="0">
                <a:latin typeface="Maiandra GD" panose="020E0502030308020204" pitchFamily="34" charset="0"/>
              </a:rPr>
            </a:br>
            <a:r>
              <a:rPr lang="en-US" sz="3600" b="1" baseline="30000" dirty="0">
                <a:effectLst/>
                <a:latin typeface="Maiandra GD" panose="020E0502030308020204" pitchFamily="34" charset="0"/>
              </a:rPr>
              <a:t>5 </a:t>
            </a:r>
            <a:br>
              <a:rPr lang="en-US" sz="3600" b="1" dirty="0">
                <a:latin typeface="Maiandra GD" panose="020E0502030308020204" pitchFamily="34" charset="0"/>
              </a:rPr>
            </a:br>
            <a:r>
              <a:rPr lang="en-US" sz="3600" b="1" dirty="0">
                <a:effectLst/>
                <a:latin typeface="Maiandra GD" panose="020E0502030308020204" pitchFamily="34" charset="0"/>
              </a:rPr>
              <a:t>When the Almighty was still with me</a:t>
            </a:r>
            <a:br>
              <a:rPr lang="en-US" sz="3600" b="1" dirty="0">
                <a:latin typeface="Maiandra GD" panose="020E0502030308020204" pitchFamily="34" charset="0"/>
              </a:rPr>
            </a:br>
            <a:r>
              <a:rPr lang="en-US" sz="3600" b="1" dirty="0">
                <a:effectLst/>
                <a:latin typeface="Maiandra GD" panose="020E0502030308020204" pitchFamily="34" charset="0"/>
              </a:rPr>
              <a:t>And my boys were around me,</a:t>
            </a:r>
            <a:endParaRPr lang="en-US" sz="3600" b="1" dirty="0">
              <a:latin typeface="Maiandra GD" panose="020E0502030308020204" pitchFamily="34" charset="0"/>
            </a:endParaRPr>
          </a:p>
        </p:txBody>
      </p:sp>
    </p:spTree>
    <p:extLst>
      <p:ext uri="{BB962C8B-B14F-4D97-AF65-F5344CB8AC3E}">
        <p14:creationId xmlns:p14="http://schemas.microsoft.com/office/powerpoint/2010/main" val="2215128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63DD3B-FCB5-8BDD-68A7-3B567132B6C5}"/>
              </a:ext>
            </a:extLst>
          </p:cNvPr>
          <p:cNvSpPr txBox="1"/>
          <p:nvPr/>
        </p:nvSpPr>
        <p:spPr>
          <a:xfrm>
            <a:off x="74612" y="151179"/>
            <a:ext cx="12039600" cy="6555641"/>
          </a:xfrm>
          <a:prstGeom prst="rect">
            <a:avLst/>
          </a:prstGeom>
          <a:noFill/>
        </p:spPr>
        <p:txBody>
          <a:bodyPr wrap="square">
            <a:spAutoFit/>
          </a:bodyPr>
          <a:lstStyle/>
          <a:p>
            <a:r>
              <a:rPr lang="en-US" sz="2800" b="1" baseline="30000" dirty="0">
                <a:effectLst/>
                <a:latin typeface="Maiandra GD" panose="020E0502030308020204" pitchFamily="34" charset="0"/>
              </a:rPr>
              <a:t>12 </a:t>
            </a:r>
            <a:br>
              <a:rPr lang="en-US" sz="2800" b="1" dirty="0">
                <a:latin typeface="Maiandra GD" panose="020E0502030308020204" pitchFamily="34" charset="0"/>
              </a:rPr>
            </a:br>
            <a:r>
              <a:rPr lang="en-US" sz="2800" b="1" dirty="0">
                <a:effectLst/>
                <a:latin typeface="Maiandra GD" panose="020E0502030308020204" pitchFamily="34" charset="0"/>
              </a:rPr>
              <a:t>Because I rescued the poor who cried for help,</a:t>
            </a:r>
            <a:br>
              <a:rPr lang="en-US" sz="2800" b="1" dirty="0">
                <a:latin typeface="Maiandra GD" panose="020E0502030308020204" pitchFamily="34" charset="0"/>
              </a:rPr>
            </a:br>
            <a:r>
              <a:rPr lang="en-US" sz="2800" b="1" dirty="0">
                <a:effectLst/>
                <a:latin typeface="Maiandra GD" panose="020E0502030308020204" pitchFamily="34" charset="0"/>
              </a:rPr>
              <a:t>And the orphan who had no helper.</a:t>
            </a:r>
            <a:br>
              <a:rPr lang="en-US" sz="2800" b="1" dirty="0">
                <a:latin typeface="Maiandra GD" panose="020E0502030308020204" pitchFamily="34" charset="0"/>
              </a:rPr>
            </a:br>
            <a:r>
              <a:rPr lang="en-US" sz="2800" b="1" baseline="30000" dirty="0">
                <a:effectLst/>
                <a:latin typeface="Maiandra GD" panose="020E0502030308020204" pitchFamily="34" charset="0"/>
              </a:rPr>
              <a:t>13 </a:t>
            </a:r>
            <a:br>
              <a:rPr lang="en-US" sz="2800" b="1" dirty="0">
                <a:latin typeface="Maiandra GD" panose="020E0502030308020204" pitchFamily="34" charset="0"/>
              </a:rPr>
            </a:br>
            <a:r>
              <a:rPr lang="en-US" sz="2800" b="1" dirty="0">
                <a:effectLst/>
                <a:latin typeface="Maiandra GD" panose="020E0502030308020204" pitchFamily="34" charset="0"/>
              </a:rPr>
              <a:t>“The blessing of him who was about to perish came upon me,</a:t>
            </a:r>
            <a:br>
              <a:rPr lang="en-US" sz="2800" b="1" dirty="0">
                <a:latin typeface="Maiandra GD" panose="020E0502030308020204" pitchFamily="34" charset="0"/>
              </a:rPr>
            </a:br>
            <a:r>
              <a:rPr lang="en-US" sz="2800" b="1" dirty="0">
                <a:effectLst/>
                <a:latin typeface="Maiandra GD" panose="020E0502030308020204" pitchFamily="34" charset="0"/>
              </a:rPr>
              <a:t>And I made the widow’s heart sing for joy.</a:t>
            </a:r>
            <a:br>
              <a:rPr lang="en-US" sz="2800" b="1" dirty="0">
                <a:latin typeface="Maiandra GD" panose="020E0502030308020204" pitchFamily="34" charset="0"/>
              </a:rPr>
            </a:br>
            <a:r>
              <a:rPr lang="en-US" sz="2800" b="1" baseline="30000" dirty="0">
                <a:effectLst/>
                <a:latin typeface="Maiandra GD" panose="020E0502030308020204" pitchFamily="34" charset="0"/>
              </a:rPr>
              <a:t>14 </a:t>
            </a:r>
            <a:br>
              <a:rPr lang="en-US" sz="2800" b="1" dirty="0">
                <a:latin typeface="Maiandra GD" panose="020E0502030308020204" pitchFamily="34" charset="0"/>
              </a:rPr>
            </a:br>
            <a:r>
              <a:rPr lang="en-US" sz="2800" b="1" dirty="0">
                <a:effectLst/>
                <a:latin typeface="Maiandra GD" panose="020E0502030308020204" pitchFamily="34" charset="0"/>
              </a:rPr>
              <a:t>“I put on righteousness, and it clothed me;</a:t>
            </a:r>
            <a:br>
              <a:rPr lang="en-US" sz="2800" b="1" dirty="0">
                <a:latin typeface="Maiandra GD" panose="020E0502030308020204" pitchFamily="34" charset="0"/>
              </a:rPr>
            </a:br>
            <a:r>
              <a:rPr lang="en-US" sz="2800" b="1" dirty="0">
                <a:effectLst/>
                <a:latin typeface="Maiandra GD" panose="020E0502030308020204" pitchFamily="34" charset="0"/>
              </a:rPr>
              <a:t>My justice was like a robe and a turban!</a:t>
            </a:r>
            <a:br>
              <a:rPr lang="en-US" sz="2800" b="1" dirty="0">
                <a:latin typeface="Maiandra GD" panose="020E0502030308020204" pitchFamily="34" charset="0"/>
              </a:rPr>
            </a:br>
            <a:r>
              <a:rPr lang="en-US" sz="2800" b="1" baseline="30000" dirty="0">
                <a:effectLst/>
                <a:latin typeface="Maiandra GD" panose="020E0502030308020204" pitchFamily="34" charset="0"/>
              </a:rPr>
              <a:t>15 </a:t>
            </a:r>
            <a:br>
              <a:rPr lang="en-US" sz="2800" b="1" dirty="0">
                <a:latin typeface="Maiandra GD" panose="020E0502030308020204" pitchFamily="34" charset="0"/>
              </a:rPr>
            </a:br>
            <a:r>
              <a:rPr lang="en-US" sz="2800" b="1" dirty="0">
                <a:effectLst/>
                <a:latin typeface="Maiandra GD" panose="020E0502030308020204" pitchFamily="34" charset="0"/>
              </a:rPr>
              <a:t>“I was eyes to the blind</a:t>
            </a:r>
            <a:br>
              <a:rPr lang="en-US" sz="2800" b="1" dirty="0">
                <a:latin typeface="Maiandra GD" panose="020E0502030308020204" pitchFamily="34" charset="0"/>
              </a:rPr>
            </a:br>
            <a:r>
              <a:rPr lang="en-US" sz="2800" b="1" dirty="0">
                <a:effectLst/>
                <a:latin typeface="Maiandra GD" panose="020E0502030308020204" pitchFamily="34" charset="0"/>
              </a:rPr>
              <a:t>And I was feet to the lame.</a:t>
            </a:r>
            <a:br>
              <a:rPr lang="en-US" sz="2800" b="1" dirty="0">
                <a:latin typeface="Maiandra GD" panose="020E0502030308020204" pitchFamily="34" charset="0"/>
              </a:rPr>
            </a:br>
            <a:r>
              <a:rPr lang="en-US" sz="2800" b="1" baseline="30000" dirty="0">
                <a:effectLst/>
                <a:latin typeface="Maiandra GD" panose="020E0502030308020204" pitchFamily="34" charset="0"/>
              </a:rPr>
              <a:t>16 </a:t>
            </a:r>
            <a:br>
              <a:rPr lang="en-US" sz="2800" b="1" dirty="0">
                <a:latin typeface="Maiandra GD" panose="020E0502030308020204" pitchFamily="34" charset="0"/>
              </a:rPr>
            </a:br>
            <a:r>
              <a:rPr lang="en-US" sz="2800" b="1" dirty="0">
                <a:effectLst/>
                <a:latin typeface="Maiandra GD" panose="020E0502030308020204" pitchFamily="34" charset="0"/>
              </a:rPr>
              <a:t>“I was a father to the needy;</a:t>
            </a:r>
            <a:br>
              <a:rPr lang="en-US" sz="2800" b="1" dirty="0">
                <a:latin typeface="Maiandra GD" panose="020E0502030308020204" pitchFamily="34" charset="0"/>
              </a:rPr>
            </a:br>
            <a:r>
              <a:rPr lang="en-US" sz="2800" b="1" dirty="0">
                <a:effectLst/>
                <a:latin typeface="Maiandra GD" panose="020E0502030308020204" pitchFamily="34" charset="0"/>
              </a:rPr>
              <a:t>I investigated the case I did not know [and assured justice].</a:t>
            </a:r>
            <a:endParaRPr lang="en-US" sz="2800" b="1" dirty="0">
              <a:latin typeface="Maiandra GD" panose="020E0502030308020204" pitchFamily="34" charset="0"/>
            </a:endParaRPr>
          </a:p>
        </p:txBody>
      </p:sp>
    </p:spTree>
    <p:extLst>
      <p:ext uri="{BB962C8B-B14F-4D97-AF65-F5344CB8AC3E}">
        <p14:creationId xmlns:p14="http://schemas.microsoft.com/office/powerpoint/2010/main" val="4209767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A7B760-698B-71CC-5F3F-ABEC898E392C}"/>
              </a:ext>
            </a:extLst>
          </p:cNvPr>
          <p:cNvSpPr txBox="1"/>
          <p:nvPr/>
        </p:nvSpPr>
        <p:spPr>
          <a:xfrm>
            <a:off x="74612" y="2551837"/>
            <a:ext cx="12039600" cy="1754326"/>
          </a:xfrm>
          <a:prstGeom prst="rect">
            <a:avLst/>
          </a:prstGeom>
          <a:noFill/>
        </p:spPr>
        <p:txBody>
          <a:bodyPr wrap="square">
            <a:spAutoFit/>
          </a:bodyPr>
          <a:lstStyle/>
          <a:p>
            <a:r>
              <a:rPr lang="en-US" sz="3600" b="1" baseline="30000" dirty="0">
                <a:effectLst/>
                <a:latin typeface="Maiandra GD" panose="020E0502030308020204" pitchFamily="34" charset="0"/>
              </a:rPr>
              <a:t>10 </a:t>
            </a:r>
            <a:r>
              <a:rPr lang="en-US" sz="3600" b="1" dirty="0">
                <a:effectLst/>
                <a:latin typeface="Maiandra GD" panose="020E0502030308020204" pitchFamily="34" charset="0"/>
              </a:rPr>
              <a:t>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restored the fortunes of Job when he prayed for his friends, and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gave Job twice as much as he had before. </a:t>
            </a:r>
            <a:endParaRPr lang="en-US" sz="3600" b="1" dirty="0">
              <a:latin typeface="Maiandra GD" panose="020E0502030308020204" pitchFamily="34" charset="0"/>
            </a:endParaRPr>
          </a:p>
        </p:txBody>
      </p:sp>
    </p:spTree>
    <p:extLst>
      <p:ext uri="{BB962C8B-B14F-4D97-AF65-F5344CB8AC3E}">
        <p14:creationId xmlns:p14="http://schemas.microsoft.com/office/powerpoint/2010/main" val="1976841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B155E5-37E5-27C4-6227-62869DFD66CF}"/>
              </a:ext>
            </a:extLst>
          </p:cNvPr>
          <p:cNvSpPr txBox="1"/>
          <p:nvPr/>
        </p:nvSpPr>
        <p:spPr>
          <a:xfrm>
            <a:off x="1827212" y="3105834"/>
            <a:ext cx="8534399" cy="646331"/>
          </a:xfrm>
          <a:prstGeom prst="rect">
            <a:avLst/>
          </a:prstGeom>
          <a:noFill/>
        </p:spPr>
        <p:txBody>
          <a:bodyPr wrap="square">
            <a:spAutoFit/>
          </a:bodyPr>
          <a:lstStyle/>
          <a:p>
            <a:r>
              <a:rPr lang="en-US" sz="3600" b="1" i="0" baseline="30000" dirty="0">
                <a:effectLst/>
                <a:latin typeface="Maiandra GD" panose="020E0502030308020204" pitchFamily="34" charset="0"/>
              </a:rPr>
              <a:t>13 </a:t>
            </a:r>
            <a:r>
              <a:rPr lang="en-US" sz="3600" b="1" i="0" dirty="0">
                <a:effectLst/>
                <a:latin typeface="Maiandra GD" panose="020E0502030308020204" pitchFamily="34" charset="0"/>
              </a:rPr>
              <a:t>He had seven sons and three daughters.</a:t>
            </a:r>
            <a:endParaRPr lang="en-US" sz="3600" b="1" dirty="0">
              <a:latin typeface="Maiandra GD" panose="020E0502030308020204" pitchFamily="34" charset="0"/>
            </a:endParaRPr>
          </a:p>
        </p:txBody>
      </p:sp>
    </p:spTree>
    <p:extLst>
      <p:ext uri="{BB962C8B-B14F-4D97-AF65-F5344CB8AC3E}">
        <p14:creationId xmlns:p14="http://schemas.microsoft.com/office/powerpoint/2010/main" val="2457359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9994EE-1381-0734-3BD3-A2BC4EC577F7}"/>
              </a:ext>
            </a:extLst>
          </p:cNvPr>
          <p:cNvSpPr txBox="1"/>
          <p:nvPr/>
        </p:nvSpPr>
        <p:spPr>
          <a:xfrm>
            <a:off x="74612" y="2551837"/>
            <a:ext cx="12039600" cy="1754326"/>
          </a:xfrm>
          <a:prstGeom prst="rect">
            <a:avLst/>
          </a:prstGeom>
          <a:noFill/>
        </p:spPr>
        <p:txBody>
          <a:bodyPr wrap="square">
            <a:spAutoFit/>
          </a:bodyPr>
          <a:lstStyle/>
          <a:p>
            <a:r>
              <a:rPr lang="en-US" sz="3600" b="1" baseline="30000" dirty="0">
                <a:effectLst/>
                <a:latin typeface="Maiandra GD" panose="020E0502030308020204" pitchFamily="34" charset="0"/>
              </a:rPr>
              <a:t>16 </a:t>
            </a:r>
            <a:r>
              <a:rPr lang="en-US" sz="3600" b="1" dirty="0">
                <a:effectLst/>
                <a:latin typeface="Maiandra GD" panose="020E0502030308020204" pitchFamily="34" charset="0"/>
              </a:rPr>
              <a:t>After this, Job lived 140 years, and saw his sons and his grandsons, four generations. </a:t>
            </a:r>
            <a:r>
              <a:rPr lang="en-US" sz="3600" b="1" baseline="30000" dirty="0">
                <a:effectLst/>
                <a:latin typeface="Maiandra GD" panose="020E0502030308020204" pitchFamily="34" charset="0"/>
              </a:rPr>
              <a:t>17 </a:t>
            </a:r>
            <a:r>
              <a:rPr lang="en-US" sz="3600" b="1" dirty="0">
                <a:effectLst/>
                <a:latin typeface="Maiandra GD" panose="020E0502030308020204" pitchFamily="34" charset="0"/>
              </a:rPr>
              <a:t>So Job died, an old man and full of days.</a:t>
            </a:r>
            <a:endParaRPr lang="en-US" sz="3600" b="1" dirty="0">
              <a:latin typeface="Maiandra GD" panose="020E0502030308020204" pitchFamily="34" charset="0"/>
            </a:endParaRPr>
          </a:p>
        </p:txBody>
      </p:sp>
    </p:spTree>
    <p:extLst>
      <p:ext uri="{BB962C8B-B14F-4D97-AF65-F5344CB8AC3E}">
        <p14:creationId xmlns:p14="http://schemas.microsoft.com/office/powerpoint/2010/main" val="4050069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91FBDC-2071-B5E5-9851-E9DC1C9BF98F}"/>
              </a:ext>
            </a:extLst>
          </p:cNvPr>
          <p:cNvSpPr txBox="1"/>
          <p:nvPr/>
        </p:nvSpPr>
        <p:spPr>
          <a:xfrm>
            <a:off x="74612" y="197346"/>
            <a:ext cx="12039600" cy="6463308"/>
          </a:xfrm>
          <a:prstGeom prst="rect">
            <a:avLst/>
          </a:prstGeom>
          <a:noFill/>
        </p:spPr>
        <p:txBody>
          <a:bodyPr wrap="square">
            <a:spAutoFit/>
          </a:bodyPr>
          <a:lstStyle/>
          <a:p>
            <a:pPr algn="l"/>
            <a:r>
              <a:rPr lang="en-US" sz="4000" b="1" i="1" u="sng" dirty="0">
                <a:effectLst/>
                <a:latin typeface="Maiandra GD" panose="020E0502030308020204" pitchFamily="34" charset="0"/>
              </a:rPr>
              <a:t>Job’s Character and Wealth</a:t>
            </a:r>
          </a:p>
          <a:p>
            <a:pPr algn="l"/>
            <a:endParaRPr lang="en-US" sz="1600" b="1" dirty="0">
              <a:effectLst/>
              <a:latin typeface="Maiandra GD" panose="020E0502030308020204" pitchFamily="34" charset="0"/>
            </a:endParaRPr>
          </a:p>
          <a:p>
            <a:pPr algn="l"/>
            <a:r>
              <a:rPr lang="en-US" sz="3600" b="1" dirty="0">
                <a:effectLst/>
                <a:latin typeface="Maiandra GD" panose="020E0502030308020204" pitchFamily="34" charset="0"/>
              </a:rPr>
              <a:t>1 There was a man in the land of Uz whose name was Job; and that man was blameless and upright, and one who feared God [with reverence] and abstained from and </a:t>
            </a:r>
          </a:p>
          <a:p>
            <a:pPr algn="l"/>
            <a:r>
              <a:rPr lang="en-US" sz="3600" b="1" dirty="0">
                <a:effectLst/>
                <a:latin typeface="Maiandra GD" panose="020E0502030308020204" pitchFamily="34" charset="0"/>
              </a:rPr>
              <a:t>turned away from evil [because he honored God]. </a:t>
            </a:r>
            <a:r>
              <a:rPr lang="en-US" sz="3600" b="1" baseline="30000" dirty="0">
                <a:effectLst/>
                <a:latin typeface="Maiandra GD" panose="020E0502030308020204" pitchFamily="34" charset="0"/>
              </a:rPr>
              <a:t>2 </a:t>
            </a:r>
            <a:r>
              <a:rPr lang="en-US" sz="3600" b="1" dirty="0">
                <a:effectLst/>
                <a:latin typeface="Maiandra GD" panose="020E0502030308020204" pitchFamily="34" charset="0"/>
              </a:rPr>
              <a:t>Seven sons and three daughters were born to him. </a:t>
            </a:r>
            <a:r>
              <a:rPr lang="en-US" sz="3600" b="1" baseline="30000" dirty="0">
                <a:effectLst/>
                <a:latin typeface="Maiandra GD" panose="020E0502030308020204" pitchFamily="34" charset="0"/>
              </a:rPr>
              <a:t>3 </a:t>
            </a:r>
            <a:r>
              <a:rPr lang="en-US" sz="3600" b="1" dirty="0">
                <a:effectLst/>
                <a:latin typeface="Maiandra GD" panose="020E0502030308020204" pitchFamily="34" charset="0"/>
              </a:rPr>
              <a:t>He also possessed 7,000 sheep, 3,000 camels, 500 yoke (pairs) of oxen, 500 female donkeys, and a very great number of servants, so that this man was the greatest [and wealthiest and most respected] of all the men of the east (northern Arabia).</a:t>
            </a:r>
          </a:p>
        </p:txBody>
      </p:sp>
    </p:spTree>
    <p:extLst>
      <p:ext uri="{BB962C8B-B14F-4D97-AF65-F5344CB8AC3E}">
        <p14:creationId xmlns:p14="http://schemas.microsoft.com/office/powerpoint/2010/main" val="4158490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85CF6D-A7C5-0F92-778E-4E29AD469A32}"/>
              </a:ext>
            </a:extLst>
          </p:cNvPr>
          <p:cNvSpPr txBox="1"/>
          <p:nvPr/>
        </p:nvSpPr>
        <p:spPr>
          <a:xfrm>
            <a:off x="74612" y="889843"/>
            <a:ext cx="12039600" cy="5078313"/>
          </a:xfrm>
          <a:prstGeom prst="rect">
            <a:avLst/>
          </a:prstGeom>
          <a:noFill/>
        </p:spPr>
        <p:txBody>
          <a:bodyPr wrap="square">
            <a:spAutoFit/>
          </a:bodyPr>
          <a:lstStyle/>
          <a:p>
            <a:r>
              <a:rPr lang="en-US" sz="3600" b="1" baseline="30000" dirty="0">
                <a:effectLst/>
                <a:latin typeface="Maiandra GD" panose="020E0502030308020204" pitchFamily="34" charset="0"/>
              </a:rPr>
              <a:t>4 </a:t>
            </a:r>
            <a:r>
              <a:rPr lang="en-US" sz="3600" b="1" dirty="0">
                <a:effectLst/>
                <a:latin typeface="Maiandra GD" panose="020E0502030308020204" pitchFamily="34" charset="0"/>
              </a:rPr>
              <a:t>His sons used to go [in turn] and feast in the house of each one on his day, and they would send word and invite their three sisters to eat and drink with them. </a:t>
            </a:r>
            <a:r>
              <a:rPr lang="en-US" sz="3600" b="1" baseline="30000" dirty="0">
                <a:effectLst/>
                <a:latin typeface="Maiandra GD" panose="020E0502030308020204" pitchFamily="34" charset="0"/>
              </a:rPr>
              <a:t>5 </a:t>
            </a:r>
            <a:r>
              <a:rPr lang="en-US" sz="3600" b="1" dirty="0">
                <a:effectLst/>
                <a:latin typeface="Maiandra GD" panose="020E0502030308020204" pitchFamily="34" charset="0"/>
              </a:rPr>
              <a:t>When the days of their feasting were over, Job would send [for them] and consecrate them, rising early in the morning and offering burnt offerings according to the number of them all; for Job said, “It may be that my sons have sinned and cursed God in their hearts.” Job did this at all [such] times.</a:t>
            </a:r>
            <a:endParaRPr lang="en-US" sz="3600" b="1" dirty="0">
              <a:latin typeface="Maiandra GD" panose="020E0502030308020204" pitchFamily="34" charset="0"/>
            </a:endParaRPr>
          </a:p>
        </p:txBody>
      </p:sp>
    </p:spTree>
    <p:extLst>
      <p:ext uri="{BB962C8B-B14F-4D97-AF65-F5344CB8AC3E}">
        <p14:creationId xmlns:p14="http://schemas.microsoft.com/office/powerpoint/2010/main" val="387489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D352A9-3DD3-54E1-54C7-579D810F3994}"/>
              </a:ext>
            </a:extLst>
          </p:cNvPr>
          <p:cNvSpPr txBox="1"/>
          <p:nvPr/>
        </p:nvSpPr>
        <p:spPr>
          <a:xfrm>
            <a:off x="74612" y="1166842"/>
            <a:ext cx="12039600" cy="4524315"/>
          </a:xfrm>
          <a:prstGeom prst="rect">
            <a:avLst/>
          </a:prstGeom>
          <a:noFill/>
        </p:spPr>
        <p:txBody>
          <a:bodyPr wrap="square">
            <a:spAutoFit/>
          </a:bodyPr>
          <a:lstStyle/>
          <a:p>
            <a:r>
              <a:rPr lang="en-US" sz="3600" b="1" i="0" baseline="30000" dirty="0">
                <a:effectLst/>
                <a:latin typeface="Maiandra GD" panose="020E0502030308020204" pitchFamily="34" charset="0"/>
              </a:rPr>
              <a:t>9 </a:t>
            </a:r>
            <a:r>
              <a:rPr lang="en-US" sz="3600" b="1" i="0" dirty="0">
                <a:effectLst/>
                <a:latin typeface="Maiandra GD" panose="020E0502030308020204" pitchFamily="34" charset="0"/>
              </a:rPr>
              <a:t>Then Satan answered the </a:t>
            </a:r>
            <a:r>
              <a:rPr lang="en-US" sz="3600" b="1" i="0" cap="small" dirty="0">
                <a:effectLst/>
                <a:latin typeface="Maiandra GD" panose="020E0502030308020204" pitchFamily="34" charset="0"/>
              </a:rPr>
              <a:t>Lord</a:t>
            </a:r>
            <a:r>
              <a:rPr lang="en-US" sz="3600" b="1" i="0" dirty="0">
                <a:effectLst/>
                <a:latin typeface="Maiandra GD" panose="020E0502030308020204" pitchFamily="34" charset="0"/>
              </a:rPr>
              <a:t>, “Does Job fear God for nothing? </a:t>
            </a:r>
            <a:r>
              <a:rPr lang="en-US" sz="3600" b="1" i="0" baseline="30000" dirty="0">
                <a:effectLst/>
                <a:latin typeface="Maiandra GD" panose="020E0502030308020204" pitchFamily="34" charset="0"/>
              </a:rPr>
              <a:t>10 </a:t>
            </a:r>
            <a:r>
              <a:rPr lang="en-US" sz="3600" b="1" i="0" dirty="0">
                <a:effectLst/>
                <a:latin typeface="Maiandra GD" panose="020E0502030308020204" pitchFamily="34" charset="0"/>
              </a:rPr>
              <a:t>Have You not put a hedge [of protection] around him and his house and all that he has, on every side? You have blessed the work of his hands [and conferred prosperity and happiness upon him], and his possessions have increased in the land. </a:t>
            </a:r>
            <a:r>
              <a:rPr lang="en-US" sz="3600" b="1" i="0" baseline="30000" dirty="0">
                <a:effectLst/>
                <a:latin typeface="Maiandra GD" panose="020E0502030308020204" pitchFamily="34" charset="0"/>
              </a:rPr>
              <a:t>11 </a:t>
            </a:r>
            <a:r>
              <a:rPr lang="en-US" sz="3600" b="1" i="0" dirty="0">
                <a:effectLst/>
                <a:latin typeface="Maiandra GD" panose="020E0502030308020204" pitchFamily="34" charset="0"/>
              </a:rPr>
              <a:t>But put forth Your hand now and touch (destroy) all that he has, and he will surely curse You to Your face.”</a:t>
            </a:r>
            <a:endParaRPr lang="en-US" sz="3600" b="1" dirty="0">
              <a:latin typeface="Maiandra GD" panose="020E0502030308020204" pitchFamily="34" charset="0"/>
            </a:endParaRPr>
          </a:p>
        </p:txBody>
      </p:sp>
    </p:spTree>
    <p:extLst>
      <p:ext uri="{BB962C8B-B14F-4D97-AF65-F5344CB8AC3E}">
        <p14:creationId xmlns:p14="http://schemas.microsoft.com/office/powerpoint/2010/main" val="273888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0146A2-FB55-75FD-BA50-19772CEF3B38}"/>
              </a:ext>
            </a:extLst>
          </p:cNvPr>
          <p:cNvSpPr txBox="1"/>
          <p:nvPr/>
        </p:nvSpPr>
        <p:spPr>
          <a:xfrm>
            <a:off x="74612" y="1166842"/>
            <a:ext cx="12039600" cy="4524315"/>
          </a:xfrm>
          <a:prstGeom prst="rect">
            <a:avLst/>
          </a:prstGeom>
          <a:noFill/>
        </p:spPr>
        <p:txBody>
          <a:bodyPr wrap="square">
            <a:spAutoFit/>
          </a:bodyPr>
          <a:lstStyle/>
          <a:p>
            <a:r>
              <a:rPr lang="en-US" sz="3600" b="1" baseline="30000" dirty="0">
                <a:effectLst/>
                <a:latin typeface="Maiandra GD" panose="020E0502030308020204" pitchFamily="34" charset="0"/>
              </a:rPr>
              <a:t>13 </a:t>
            </a:r>
            <a:r>
              <a:rPr lang="en-US" sz="3600" b="1" dirty="0">
                <a:effectLst/>
                <a:latin typeface="Maiandra GD" panose="020E0502030308020204" pitchFamily="34" charset="0"/>
              </a:rPr>
              <a:t>Now there was a day when Job’s sons and daughters were eating and drinking wine in their oldest brother’s house, </a:t>
            </a:r>
            <a:r>
              <a:rPr lang="en-US" sz="3600" b="1" baseline="30000" dirty="0">
                <a:effectLst/>
                <a:latin typeface="Maiandra GD" panose="020E0502030308020204" pitchFamily="34" charset="0"/>
              </a:rPr>
              <a:t>14 </a:t>
            </a:r>
            <a:r>
              <a:rPr lang="en-US" sz="3600" b="1" dirty="0">
                <a:effectLst/>
                <a:latin typeface="Maiandra GD" panose="020E0502030308020204" pitchFamily="34" charset="0"/>
              </a:rPr>
              <a:t>and a messenger came to Job and said, “The oxen were plowing and the donkeys were feeding beside them, </a:t>
            </a:r>
            <a:r>
              <a:rPr lang="en-US" sz="3600" b="1" baseline="30000" dirty="0">
                <a:effectLst/>
                <a:latin typeface="Maiandra GD" panose="020E0502030308020204" pitchFamily="34" charset="0"/>
              </a:rPr>
              <a:t>15 </a:t>
            </a:r>
            <a:r>
              <a:rPr lang="en-US" sz="3600" b="1" dirty="0">
                <a:effectLst/>
                <a:latin typeface="Maiandra GD" panose="020E0502030308020204" pitchFamily="34" charset="0"/>
              </a:rPr>
              <a:t>and the Sabeans attacked and swooped down on them and took away the animals. They also killed the servants with the edge of the sword, and I alone have escaped to tell you.”</a:t>
            </a:r>
            <a:endParaRPr lang="en-US" sz="3600" b="1" dirty="0">
              <a:latin typeface="Maiandra GD" panose="020E0502030308020204" pitchFamily="34" charset="0"/>
            </a:endParaRPr>
          </a:p>
        </p:txBody>
      </p:sp>
    </p:spTree>
    <p:extLst>
      <p:ext uri="{BB962C8B-B14F-4D97-AF65-F5344CB8AC3E}">
        <p14:creationId xmlns:p14="http://schemas.microsoft.com/office/powerpoint/2010/main" val="2960649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FE0F07-3BB3-2112-77C4-DF5BCB31C1D3}"/>
              </a:ext>
            </a:extLst>
          </p:cNvPr>
          <p:cNvSpPr txBox="1"/>
          <p:nvPr/>
        </p:nvSpPr>
        <p:spPr>
          <a:xfrm>
            <a:off x="74612" y="889843"/>
            <a:ext cx="12039600" cy="5078313"/>
          </a:xfrm>
          <a:prstGeom prst="rect">
            <a:avLst/>
          </a:prstGeom>
          <a:noFill/>
        </p:spPr>
        <p:txBody>
          <a:bodyPr wrap="square">
            <a:spAutoFit/>
          </a:bodyPr>
          <a:lstStyle/>
          <a:p>
            <a:r>
              <a:rPr lang="en-US" sz="3600" b="1" baseline="30000" dirty="0">
                <a:effectLst/>
                <a:latin typeface="Maiandra GD" panose="020E0502030308020204" pitchFamily="34" charset="0"/>
              </a:rPr>
              <a:t>16 </a:t>
            </a:r>
            <a:r>
              <a:rPr lang="en-US" sz="3600" b="1" dirty="0">
                <a:effectLst/>
                <a:latin typeface="Maiandra GD" panose="020E0502030308020204" pitchFamily="34" charset="0"/>
              </a:rPr>
              <a:t>While he was still speaking, another [messenger] also came and said, “The fire of God (lightning) has fallen from the heavens and has burned up the sheep and the servants and consumed them, and I alone have escaped to tell you.” </a:t>
            </a:r>
            <a:r>
              <a:rPr lang="en-US" sz="3600" b="1" baseline="30000" dirty="0">
                <a:effectLst/>
                <a:latin typeface="Maiandra GD" panose="020E0502030308020204" pitchFamily="34" charset="0"/>
              </a:rPr>
              <a:t>17 </a:t>
            </a:r>
            <a:r>
              <a:rPr lang="en-US" sz="3600" b="1" dirty="0">
                <a:effectLst/>
                <a:latin typeface="Maiandra GD" panose="020E0502030308020204" pitchFamily="34" charset="0"/>
              </a:rPr>
              <a:t>While he was still speaking, another [messenger] also came and said, “The Chaldeans formed three bands and made a raid on the camels and have taken them away and have killed the servants with the edge of the sword, and I alone have escaped to tell you.”</a:t>
            </a:r>
            <a:endParaRPr lang="en-US" sz="3600" b="1" dirty="0">
              <a:latin typeface="Maiandra GD" panose="020E0502030308020204" pitchFamily="34" charset="0"/>
            </a:endParaRPr>
          </a:p>
        </p:txBody>
      </p:sp>
    </p:spTree>
    <p:extLst>
      <p:ext uri="{BB962C8B-B14F-4D97-AF65-F5344CB8AC3E}">
        <p14:creationId xmlns:p14="http://schemas.microsoft.com/office/powerpoint/2010/main" val="393912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A63763E-A002-D4E3-AB30-9E75AE430496}"/>
              </a:ext>
            </a:extLst>
          </p:cNvPr>
          <p:cNvSpPr txBox="1"/>
          <p:nvPr/>
        </p:nvSpPr>
        <p:spPr>
          <a:xfrm>
            <a:off x="74612" y="1443841"/>
            <a:ext cx="12039600" cy="3970318"/>
          </a:xfrm>
          <a:prstGeom prst="rect">
            <a:avLst/>
          </a:prstGeom>
          <a:noFill/>
        </p:spPr>
        <p:txBody>
          <a:bodyPr wrap="square">
            <a:spAutoFit/>
          </a:bodyPr>
          <a:lstStyle/>
          <a:p>
            <a:r>
              <a:rPr lang="en-US" sz="3600" b="1" baseline="30000" dirty="0">
                <a:effectLst/>
                <a:latin typeface="Maiandra GD" panose="020E0502030308020204" pitchFamily="34" charset="0"/>
              </a:rPr>
              <a:t>18 </a:t>
            </a:r>
            <a:r>
              <a:rPr lang="en-US" sz="3600" b="1" dirty="0">
                <a:effectLst/>
                <a:latin typeface="Maiandra GD" panose="020E0502030308020204" pitchFamily="34" charset="0"/>
              </a:rPr>
              <a:t>While he was still speaking, another [messenger] also came and said, “Your sons and your daughters were eating and drinking wine in their oldest brother’s house, </a:t>
            </a:r>
            <a:r>
              <a:rPr lang="en-US" sz="3600" b="1" baseline="30000" dirty="0">
                <a:effectLst/>
                <a:latin typeface="Maiandra GD" panose="020E0502030308020204" pitchFamily="34" charset="0"/>
              </a:rPr>
              <a:t>19 </a:t>
            </a:r>
            <a:r>
              <a:rPr lang="en-US" sz="3600" b="1" dirty="0">
                <a:effectLst/>
                <a:latin typeface="Maiandra GD" panose="020E0502030308020204" pitchFamily="34" charset="0"/>
              </a:rPr>
              <a:t>and suddenly, a great wind came from across the desert, and struck the four corners of the house, and it fell on the young people and they died, and I alone have escaped to tell you.”</a:t>
            </a:r>
            <a:endParaRPr lang="en-US" sz="3600" b="1" dirty="0">
              <a:latin typeface="Maiandra GD" panose="020E0502030308020204" pitchFamily="34" charset="0"/>
            </a:endParaRPr>
          </a:p>
        </p:txBody>
      </p:sp>
    </p:spTree>
    <p:extLst>
      <p:ext uri="{BB962C8B-B14F-4D97-AF65-F5344CB8AC3E}">
        <p14:creationId xmlns:p14="http://schemas.microsoft.com/office/powerpoint/2010/main" val="676067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B8EC90-7B2F-A3FD-6555-07F2AC879A6D}"/>
              </a:ext>
            </a:extLst>
          </p:cNvPr>
          <p:cNvSpPr txBox="1"/>
          <p:nvPr/>
        </p:nvSpPr>
        <p:spPr>
          <a:xfrm>
            <a:off x="74612" y="2459504"/>
            <a:ext cx="12039600" cy="1938992"/>
          </a:xfrm>
          <a:prstGeom prst="rect">
            <a:avLst/>
          </a:prstGeom>
          <a:noFill/>
        </p:spPr>
        <p:txBody>
          <a:bodyPr wrap="square">
            <a:spAutoFit/>
          </a:bodyPr>
          <a:lstStyle/>
          <a:p>
            <a:r>
              <a:rPr lang="en-US" sz="4000" b="1" baseline="30000" dirty="0">
                <a:effectLst/>
                <a:latin typeface="Maiandra GD" panose="020E0502030308020204" pitchFamily="34" charset="0"/>
              </a:rPr>
              <a:t>20 </a:t>
            </a:r>
            <a:r>
              <a:rPr lang="en-US" sz="4000" b="1" dirty="0">
                <a:effectLst/>
                <a:latin typeface="Maiandra GD" panose="020E0502030308020204" pitchFamily="34" charset="0"/>
              </a:rPr>
              <a:t>Then Job got up and tore his robe and shaved his head [in mourning for the children], and he fell to the ground and worshiped [God].</a:t>
            </a:r>
            <a:endParaRPr lang="en-US" sz="4000" b="1" dirty="0">
              <a:latin typeface="Maiandra GD" panose="020E0502030308020204" pitchFamily="34" charset="0"/>
            </a:endParaRPr>
          </a:p>
        </p:txBody>
      </p:sp>
    </p:spTree>
    <p:extLst>
      <p:ext uri="{BB962C8B-B14F-4D97-AF65-F5344CB8AC3E}">
        <p14:creationId xmlns:p14="http://schemas.microsoft.com/office/powerpoint/2010/main" val="4210769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2D2A38-08CC-5612-7A7D-AB8964E2A0C2}"/>
              </a:ext>
            </a:extLst>
          </p:cNvPr>
          <p:cNvSpPr txBox="1"/>
          <p:nvPr/>
        </p:nvSpPr>
        <p:spPr>
          <a:xfrm>
            <a:off x="74612" y="1166842"/>
            <a:ext cx="12039600" cy="4524315"/>
          </a:xfrm>
          <a:prstGeom prst="rect">
            <a:avLst/>
          </a:prstGeom>
          <a:noFill/>
        </p:spPr>
        <p:txBody>
          <a:bodyPr wrap="square">
            <a:spAutoFit/>
          </a:bodyPr>
          <a:lstStyle/>
          <a:p>
            <a:pPr algn="l"/>
            <a:r>
              <a:rPr lang="en-US" sz="3600" b="1" baseline="30000" dirty="0">
                <a:effectLst/>
                <a:latin typeface="Maiandra GD" panose="020E0502030308020204" pitchFamily="34" charset="0"/>
              </a:rPr>
              <a:t>21 </a:t>
            </a:r>
            <a:r>
              <a:rPr lang="en-US" sz="3600" b="1" dirty="0">
                <a:effectLst/>
                <a:latin typeface="Maiandra GD" panose="020E0502030308020204" pitchFamily="34" charset="0"/>
              </a:rPr>
              <a:t>He said,</a:t>
            </a:r>
          </a:p>
          <a:p>
            <a:pPr algn="l"/>
            <a:r>
              <a:rPr lang="en-US" sz="3600" b="1" dirty="0">
                <a:effectLst/>
                <a:latin typeface="Maiandra GD" panose="020E0502030308020204" pitchFamily="34" charset="0"/>
              </a:rPr>
              <a:t>“Naked (without possessions) I came [into this world] from my mother’s womb,</a:t>
            </a:r>
            <a:br>
              <a:rPr lang="en-US" sz="3600" b="1" dirty="0">
                <a:effectLst/>
                <a:latin typeface="Maiandra GD" panose="020E0502030308020204" pitchFamily="34" charset="0"/>
              </a:rPr>
            </a:br>
            <a:r>
              <a:rPr lang="en-US" sz="3600" b="1" dirty="0">
                <a:effectLst/>
                <a:latin typeface="Maiandra GD" panose="020E0502030308020204" pitchFamily="34" charset="0"/>
              </a:rPr>
              <a:t>And naked I will return there.</a:t>
            </a:r>
            <a:br>
              <a:rPr lang="en-US" sz="3600" b="1" dirty="0">
                <a:effectLst/>
                <a:latin typeface="Maiandra GD" panose="020E0502030308020204" pitchFamily="34" charset="0"/>
              </a:rPr>
            </a:br>
            <a:r>
              <a:rPr lang="en-US" sz="3600" b="1" dirty="0">
                <a:effectLst/>
                <a:latin typeface="Maiandra GD" panose="020E0502030308020204" pitchFamily="34" charset="0"/>
              </a:rPr>
              <a:t>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gave and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 has taken away;</a:t>
            </a:r>
            <a:br>
              <a:rPr lang="en-US" sz="3600" b="1" dirty="0">
                <a:effectLst/>
                <a:latin typeface="Maiandra GD" panose="020E0502030308020204" pitchFamily="34" charset="0"/>
              </a:rPr>
            </a:br>
            <a:r>
              <a:rPr lang="en-US" sz="3600" b="1" dirty="0">
                <a:effectLst/>
                <a:latin typeface="Maiandra GD" panose="020E0502030308020204" pitchFamily="34" charset="0"/>
              </a:rPr>
              <a:t>Blessed be the name of the </a:t>
            </a:r>
            <a:r>
              <a:rPr lang="en-US" sz="3600" b="1" cap="small" dirty="0">
                <a:effectLst/>
                <a:latin typeface="Maiandra GD" panose="020E0502030308020204" pitchFamily="34" charset="0"/>
              </a:rPr>
              <a:t>Lord</a:t>
            </a:r>
            <a:r>
              <a:rPr lang="en-US" sz="3600" b="1" dirty="0">
                <a:effectLst/>
                <a:latin typeface="Maiandra GD" panose="020E0502030308020204" pitchFamily="34" charset="0"/>
              </a:rPr>
              <a:t>.”</a:t>
            </a:r>
          </a:p>
          <a:p>
            <a:pPr algn="l"/>
            <a:endParaRPr lang="en-US" sz="3600" b="1" dirty="0">
              <a:effectLst/>
              <a:latin typeface="Maiandra GD" panose="020E0502030308020204" pitchFamily="34" charset="0"/>
            </a:endParaRPr>
          </a:p>
          <a:p>
            <a:pPr algn="l"/>
            <a:r>
              <a:rPr lang="en-US" sz="3600" b="1" baseline="30000" dirty="0">
                <a:effectLst/>
                <a:latin typeface="Maiandra GD" panose="020E0502030308020204" pitchFamily="34" charset="0"/>
              </a:rPr>
              <a:t>22 </a:t>
            </a:r>
            <a:r>
              <a:rPr lang="en-US" sz="3600" b="1" dirty="0">
                <a:effectLst/>
                <a:latin typeface="Maiandra GD" panose="020E0502030308020204" pitchFamily="34" charset="0"/>
              </a:rPr>
              <a:t>Through all this Job did not sin nor did he blame God.</a:t>
            </a:r>
          </a:p>
        </p:txBody>
      </p:sp>
    </p:spTree>
    <p:extLst>
      <p:ext uri="{BB962C8B-B14F-4D97-AF65-F5344CB8AC3E}">
        <p14:creationId xmlns:p14="http://schemas.microsoft.com/office/powerpoint/2010/main" val="3527182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2.xml><?xml version="1.0" encoding="utf-8"?>
<a:theme xmlns:a="http://schemas.openxmlformats.org/drawingml/2006/main" name="1_Red Radial 16x9">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Override1.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076977-ECB7-44C2-A70D-853BB6B41242}">
  <ds:schemaRef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4873beb7-5857-4685-be1f-d57550cc96cc"/>
    <ds:schemaRef ds:uri="http://schemas.openxmlformats.org/package/2006/metadata/core-properties"/>
    <ds:schemaRef ds:uri="http://purl.org/dc/dcmitype/"/>
    <ds:schemaRef ds:uri="http://purl.org/dc/terms/"/>
    <ds:schemaRef ds:uri="http://purl.org/dc/elements/1.1/"/>
  </ds:schemaRefs>
</ds:datastoreItem>
</file>

<file path=customXml/itemProps3.xml><?xml version="1.0" encoding="utf-8"?>
<ds:datastoreItem xmlns:ds="http://schemas.openxmlformats.org/officeDocument/2006/customXml" ds:itemID="{0A765CE0-A8A0-42E0-82D2-3F870DB4D5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1544</TotalTime>
  <Words>941</Words>
  <Application>Microsoft Office PowerPoint</Application>
  <PresentationFormat>Custom</PresentationFormat>
  <Paragraphs>26</Paragraphs>
  <Slides>14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Arial</vt:lpstr>
      <vt:lpstr>Californian FB</vt:lpstr>
      <vt:lpstr>Cambria</vt:lpstr>
      <vt:lpstr>Maiandra GD</vt:lpstr>
      <vt:lpstr>Red Radial 16x9</vt:lpstr>
      <vt:lpstr>1_Red Radial 16x9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it Mean to be a Father?</dc:title>
  <dc:creator>Joel Flowers</dc:creator>
  <cp:lastModifiedBy>Joe Puetz</cp:lastModifiedBy>
  <cp:revision>69</cp:revision>
  <cp:lastPrinted>2020-07-05T12:00:34Z</cp:lastPrinted>
  <dcterms:created xsi:type="dcterms:W3CDTF">2018-06-30T22:09:46Z</dcterms:created>
  <dcterms:modified xsi:type="dcterms:W3CDTF">2024-06-15T20:18:54Z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