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Lst>
  <p:notesMasterIdLst>
    <p:notesMasterId r:id="rId13"/>
  </p:notesMasterIdLst>
  <p:handoutMasterIdLst>
    <p:handoutMasterId r:id="rId14"/>
  </p:handoutMasterIdLst>
  <p:sldIdLst>
    <p:sldId id="327" r:id="rId6"/>
    <p:sldId id="320" r:id="rId7"/>
    <p:sldId id="319" r:id="rId8"/>
    <p:sldId id="323" r:id="rId9"/>
    <p:sldId id="321" r:id="rId10"/>
    <p:sldId id="324" r:id="rId11"/>
    <p:sldId id="325" r:id="rId12"/>
  </p:sldIdLst>
  <p:sldSz cx="12188825"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280" autoAdjust="0"/>
  </p:normalViewPr>
  <p:slideViewPr>
    <p:cSldViewPr>
      <p:cViewPr varScale="1">
        <p:scale>
          <a:sx n="105" d="100"/>
          <a:sy n="105" d="100"/>
        </p:scale>
        <p:origin x="834" y="10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6/1/2024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6/1/2024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610329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877578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857807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6/1/2024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30375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6/1/2024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4041531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6/1/2024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15888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767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3267262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351974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888691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138915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569685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6/1/2024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6/1/2024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6/1/2024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6/1/2024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6/1/2024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6/1/2024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extLst>
      <p:ext uri="{BB962C8B-B14F-4D97-AF65-F5344CB8AC3E}">
        <p14:creationId xmlns:p14="http://schemas.microsoft.com/office/powerpoint/2010/main" val="3118747393"/>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chemeClr val="accent5">
                <a:lumMod val="85000"/>
              </a:schemeClr>
            </a:gs>
            <a:gs pos="71000">
              <a:schemeClr val="accent5">
                <a:lumMod val="75000"/>
              </a:schemeClr>
            </a:gs>
            <a:gs pos="100000">
              <a:schemeClr val="accent5">
                <a:lumMod val="6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0"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Today’s Scripture:</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1</a:t>
            </a:r>
            <a:r>
              <a:rPr lang="en-US" sz="3601" b="1" dirty="0">
                <a:solidFill>
                  <a:prstClr val="white"/>
                </a:solidFill>
                <a:latin typeface="Maiandra GD" panose="020E0502030308020204" pitchFamily="34" charset="0"/>
              </a:rPr>
              <a:t> Corinthians 12:1-13</a:t>
            </a: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kumimoji="0" lang="en-US" sz="3400"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a:t>
            </a:r>
            <a:endParaRPr kumimoji="0" lang="en-US" sz="30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endParaRP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73826" y="1981200"/>
            <a:ext cx="12041171" cy="1865126"/>
            <a:chOff x="919903" y="1752600"/>
            <a:chExt cx="10287000" cy="1865126"/>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1865126"/>
            </a:xfrm>
            <a:prstGeom prst="rect">
              <a:avLst/>
            </a:prstGeom>
            <a:noFill/>
          </p:spPr>
          <p:txBody>
            <a:bodyPr wrap="square" rtlCol="0">
              <a:spAutoFit/>
            </a:bodyPr>
            <a:lstStyle/>
            <a:p>
              <a:pPr marL="0" marR="0" lvl="0" indent="0" algn="ctr" defTabSz="1218987" rtl="0" eaLnBrk="1" fontAlgn="auto" latinLnBrk="0" hangingPunct="1">
                <a:lnSpc>
                  <a:spcPct val="90000"/>
                </a:lnSpc>
                <a:spcBef>
                  <a:spcPts val="0"/>
                </a:spcBef>
                <a:spcAft>
                  <a:spcPts val="0"/>
                </a:spcAft>
                <a:buClrTx/>
                <a:buSzTx/>
                <a:buFontTx/>
                <a:buNone/>
                <a:tabLst/>
                <a:defRPr/>
              </a:pPr>
              <a:r>
                <a:rPr lang="en-US" sz="4800" b="1" dirty="0">
                  <a:solidFill>
                    <a:prstClr val="white"/>
                  </a:solidFill>
                  <a:latin typeface="Californian FB" panose="0207040306080B030204" pitchFamily="18" charset="0"/>
                </a:rPr>
                <a:t>The Gifts of The Holy Spirit</a:t>
              </a:r>
              <a:endParaRPr kumimoji="0" lang="en-US" sz="48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48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2024: Living a Life of Grace</a:t>
              </a:r>
              <a:endParaRPr kumimoji="0" lang="en-US" sz="4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735" y="2819400"/>
              <a:ext cx="9575335" cy="0"/>
            </a:xfrm>
            <a:prstGeom prst="line">
              <a:avLst/>
            </a:prstGeom>
            <a:ln w="57150">
              <a:solidFill>
                <a:schemeClr val="accent5"/>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D0AB6E-0F85-9E5F-E342-8552ED47E1A4}"/>
              </a:ext>
            </a:extLst>
          </p:cNvPr>
          <p:cNvSpPr txBox="1"/>
          <p:nvPr/>
        </p:nvSpPr>
        <p:spPr>
          <a:xfrm>
            <a:off x="74612" y="443567"/>
            <a:ext cx="12039600" cy="5970865"/>
          </a:xfrm>
          <a:prstGeom prst="rect">
            <a:avLst/>
          </a:prstGeom>
          <a:noFill/>
        </p:spPr>
        <p:txBody>
          <a:bodyPr wrap="square">
            <a:spAutoFit/>
          </a:bodyPr>
          <a:lstStyle/>
          <a:p>
            <a:r>
              <a:rPr lang="en-US" sz="4000" b="1" i="1" u="sng" dirty="0">
                <a:latin typeface="Maiandra GD" panose="020E0502030308020204" pitchFamily="34" charset="0"/>
              </a:rPr>
              <a:t>The Use of Spiritual Gifts</a:t>
            </a:r>
          </a:p>
          <a:p>
            <a:endParaRPr lang="en-US" sz="1800" b="1" dirty="0">
              <a:latin typeface="Maiandra GD" panose="020E0502030308020204" pitchFamily="34" charset="0"/>
            </a:endParaRPr>
          </a:p>
          <a:p>
            <a:r>
              <a:rPr lang="en-US" sz="3600" b="1" dirty="0">
                <a:effectLst/>
                <a:latin typeface="Maiandra GD" panose="020E0502030308020204" pitchFamily="34" charset="0"/>
              </a:rPr>
              <a:t>12 Now about the spiritual gifts [the special endowments given by the Holy Spirit], brothers and sisters, I do not want you to be uninformed. </a:t>
            </a:r>
            <a:r>
              <a:rPr lang="en-US" sz="3600" b="1" baseline="30000" dirty="0">
                <a:effectLst/>
                <a:latin typeface="Maiandra GD" panose="020E0502030308020204" pitchFamily="34" charset="0"/>
              </a:rPr>
              <a:t>2 </a:t>
            </a:r>
            <a:r>
              <a:rPr lang="en-US" sz="3600" b="1" dirty="0">
                <a:effectLst/>
                <a:latin typeface="Maiandra GD" panose="020E0502030308020204" pitchFamily="34" charset="0"/>
              </a:rPr>
              <a:t>You know that when you were pagans, you were led off after speechless idols; however you were led off [whether by impulse or habit]. </a:t>
            </a:r>
          </a:p>
          <a:p>
            <a:r>
              <a:rPr lang="en-US" sz="3600" b="1" baseline="30000" dirty="0">
                <a:effectLst/>
                <a:latin typeface="Maiandra GD" panose="020E0502030308020204" pitchFamily="34" charset="0"/>
              </a:rPr>
              <a:t>3 </a:t>
            </a:r>
            <a:r>
              <a:rPr lang="en-US" sz="3600" b="1" dirty="0">
                <a:effectLst/>
                <a:latin typeface="Maiandra GD" panose="020E0502030308020204" pitchFamily="34" charset="0"/>
              </a:rPr>
              <a:t>Therefore I want you to know that no one speaking by the [power and influence of the] Spirit of God can say, “Jesus be cursed,” and no one can say, “Jesus is [my] Lord,” except by [the power and influence of] the Holy Spirit.</a:t>
            </a:r>
            <a:endParaRPr lang="en-US" sz="4400" b="1" dirty="0">
              <a:latin typeface="Maiandra GD" panose="020E0502030308020204" pitchFamily="34" charset="0"/>
            </a:endParaRPr>
          </a:p>
        </p:txBody>
      </p:sp>
    </p:spTree>
    <p:extLst>
      <p:ext uri="{BB962C8B-B14F-4D97-AF65-F5344CB8AC3E}">
        <p14:creationId xmlns:p14="http://schemas.microsoft.com/office/powerpoint/2010/main" val="2813751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85E496-EAA2-1997-D00F-530EBF59F79B}"/>
              </a:ext>
            </a:extLst>
          </p:cNvPr>
          <p:cNvSpPr txBox="1"/>
          <p:nvPr/>
        </p:nvSpPr>
        <p:spPr>
          <a:xfrm>
            <a:off x="74612" y="889843"/>
            <a:ext cx="12114213" cy="5078313"/>
          </a:xfrm>
          <a:prstGeom prst="rect">
            <a:avLst/>
          </a:prstGeom>
          <a:noFill/>
        </p:spPr>
        <p:txBody>
          <a:bodyPr wrap="square">
            <a:spAutoFit/>
          </a:bodyPr>
          <a:lstStyle/>
          <a:p>
            <a:r>
              <a:rPr lang="en-US" sz="3600" b="1" baseline="30000" dirty="0">
                <a:effectLst/>
                <a:latin typeface="Maiandra GD" panose="020E0502030308020204" pitchFamily="34" charset="0"/>
              </a:rPr>
              <a:t>4 </a:t>
            </a:r>
            <a:r>
              <a:rPr lang="en-US" sz="3600" b="1" dirty="0">
                <a:effectLst/>
                <a:latin typeface="Maiandra GD" panose="020E0502030308020204" pitchFamily="34" charset="0"/>
              </a:rPr>
              <a:t>Now there are [distinctive] varieties of spiritual gifts [special abilities given by the grace and extraordinary power of the Holy Spirit operating in believers], but it is the same Spirit [who grants them and empowers believers].</a:t>
            </a:r>
          </a:p>
          <a:p>
            <a:r>
              <a:rPr lang="en-US" sz="3600" b="1" baseline="30000" dirty="0">
                <a:effectLst/>
                <a:latin typeface="Maiandra GD" panose="020E0502030308020204" pitchFamily="34" charset="0"/>
              </a:rPr>
              <a:t>5 </a:t>
            </a:r>
            <a:r>
              <a:rPr lang="en-US" sz="3600" b="1" dirty="0">
                <a:effectLst/>
                <a:latin typeface="Maiandra GD" panose="020E0502030308020204" pitchFamily="34" charset="0"/>
              </a:rPr>
              <a:t>And there are [distinctive] varieties of ministries and </a:t>
            </a:r>
          </a:p>
          <a:p>
            <a:r>
              <a:rPr lang="en-US" sz="3600" b="1" dirty="0">
                <a:effectLst/>
                <a:latin typeface="Maiandra GD" panose="020E0502030308020204" pitchFamily="34" charset="0"/>
              </a:rPr>
              <a:t>service, but it is the same Lord [who is served]. </a:t>
            </a:r>
            <a:r>
              <a:rPr lang="en-US" sz="3600" b="1" baseline="30000" dirty="0">
                <a:effectLst/>
                <a:latin typeface="Maiandra GD" panose="020E0502030308020204" pitchFamily="34" charset="0"/>
              </a:rPr>
              <a:t>6 </a:t>
            </a:r>
            <a:r>
              <a:rPr lang="en-US" sz="3600" b="1" dirty="0">
                <a:effectLst/>
                <a:latin typeface="Maiandra GD" panose="020E0502030308020204" pitchFamily="34" charset="0"/>
              </a:rPr>
              <a:t>And there are [distinctive] ways of working [to accomplish things], but it is the same God who produces all things in all </a:t>
            </a:r>
          </a:p>
          <a:p>
            <a:r>
              <a:rPr lang="en-US" sz="3600" b="1" dirty="0">
                <a:effectLst/>
                <a:latin typeface="Maiandra GD" panose="020E0502030308020204" pitchFamily="34" charset="0"/>
              </a:rPr>
              <a:t>believers [inspiring, energizing, and empowering them].</a:t>
            </a:r>
            <a:endParaRPr lang="en-US" sz="4400" b="1" dirty="0">
              <a:latin typeface="Maiandra GD" panose="020E0502030308020204" pitchFamily="34" charset="0"/>
            </a:endParaRPr>
          </a:p>
        </p:txBody>
      </p:sp>
    </p:spTree>
    <p:extLst>
      <p:ext uri="{BB962C8B-B14F-4D97-AF65-F5344CB8AC3E}">
        <p14:creationId xmlns:p14="http://schemas.microsoft.com/office/powerpoint/2010/main" val="346772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15568F-BA7B-6B7E-38BB-5DEA960A901F}"/>
              </a:ext>
            </a:extLst>
          </p:cNvPr>
          <p:cNvSpPr txBox="1"/>
          <p:nvPr/>
        </p:nvSpPr>
        <p:spPr>
          <a:xfrm>
            <a:off x="74612" y="2274838"/>
            <a:ext cx="12039600" cy="2308324"/>
          </a:xfrm>
          <a:prstGeom prst="rect">
            <a:avLst/>
          </a:prstGeom>
          <a:noFill/>
        </p:spPr>
        <p:txBody>
          <a:bodyPr wrap="square">
            <a:spAutoFit/>
          </a:bodyPr>
          <a:lstStyle/>
          <a:p>
            <a:r>
              <a:rPr lang="en-US" sz="3600" b="1" baseline="30000" dirty="0">
                <a:effectLst/>
                <a:latin typeface="Maiandra GD" panose="020E0502030308020204" pitchFamily="34" charset="0"/>
              </a:rPr>
              <a:t>8 </a:t>
            </a:r>
            <a:r>
              <a:rPr lang="en-US" sz="3600" b="1" dirty="0">
                <a:effectLst/>
                <a:latin typeface="Maiandra GD" panose="020E0502030308020204" pitchFamily="34" charset="0"/>
              </a:rPr>
              <a:t>To one is given through the [Holy] Spirit [the power to speak] the message of wisdom, and to another [the power to express] the word of knowledge and understanding according to the same Spirit;</a:t>
            </a:r>
            <a:endParaRPr lang="en-US" sz="3600" b="1" dirty="0">
              <a:latin typeface="Maiandra GD" panose="020E0502030308020204" pitchFamily="34" charset="0"/>
            </a:endParaRPr>
          </a:p>
        </p:txBody>
      </p:sp>
    </p:spTree>
    <p:extLst>
      <p:ext uri="{BB962C8B-B14F-4D97-AF65-F5344CB8AC3E}">
        <p14:creationId xmlns:p14="http://schemas.microsoft.com/office/powerpoint/2010/main" val="86604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920BD1-690B-A0F2-BB1E-4D5A7EEC140A}"/>
              </a:ext>
            </a:extLst>
          </p:cNvPr>
          <p:cNvSpPr txBox="1"/>
          <p:nvPr/>
        </p:nvSpPr>
        <p:spPr>
          <a:xfrm>
            <a:off x="74612" y="2551837"/>
            <a:ext cx="12039600" cy="1754326"/>
          </a:xfrm>
          <a:prstGeom prst="rect">
            <a:avLst/>
          </a:prstGeom>
          <a:noFill/>
        </p:spPr>
        <p:txBody>
          <a:bodyPr wrap="square">
            <a:spAutoFit/>
          </a:bodyPr>
          <a:lstStyle/>
          <a:p>
            <a:r>
              <a:rPr lang="en-US" sz="3600" b="1" baseline="30000" dirty="0">
                <a:effectLst/>
                <a:latin typeface="Maiandra GD" panose="020E0502030308020204" pitchFamily="34" charset="0"/>
              </a:rPr>
              <a:t>9 </a:t>
            </a:r>
            <a:r>
              <a:rPr lang="en-US" sz="3600" b="1" dirty="0">
                <a:effectLst/>
                <a:latin typeface="Maiandra GD" panose="020E0502030308020204" pitchFamily="34" charset="0"/>
              </a:rPr>
              <a:t>to another [wonder-working] faith [is given] by the same [Holy] Spirit, and to another the [extraordinary] gifts of healings by the one Spirit;</a:t>
            </a:r>
            <a:endParaRPr lang="en-US" sz="3600" b="1" dirty="0">
              <a:latin typeface="Maiandra GD" panose="020E0502030308020204" pitchFamily="34" charset="0"/>
            </a:endParaRPr>
          </a:p>
        </p:txBody>
      </p:sp>
    </p:spTree>
    <p:extLst>
      <p:ext uri="{BB962C8B-B14F-4D97-AF65-F5344CB8AC3E}">
        <p14:creationId xmlns:p14="http://schemas.microsoft.com/office/powerpoint/2010/main" val="1818278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4A8371-7BE4-4F1C-2A0E-C96D42A41178}"/>
              </a:ext>
            </a:extLst>
          </p:cNvPr>
          <p:cNvSpPr txBox="1"/>
          <p:nvPr/>
        </p:nvSpPr>
        <p:spPr>
          <a:xfrm>
            <a:off x="84642" y="1443841"/>
            <a:ext cx="12019539" cy="3970318"/>
          </a:xfrm>
          <a:prstGeom prst="rect">
            <a:avLst/>
          </a:prstGeom>
          <a:noFill/>
        </p:spPr>
        <p:txBody>
          <a:bodyPr wrap="square">
            <a:spAutoFit/>
          </a:bodyPr>
          <a:lstStyle/>
          <a:p>
            <a:r>
              <a:rPr lang="en-US" sz="3600" b="1" baseline="30000" dirty="0">
                <a:effectLst/>
                <a:latin typeface="Maiandra GD" panose="020E0502030308020204" pitchFamily="34" charset="0"/>
              </a:rPr>
              <a:t>10 </a:t>
            </a:r>
            <a:r>
              <a:rPr lang="en-US" sz="3600" b="1" dirty="0">
                <a:effectLst/>
                <a:latin typeface="Maiandra GD" panose="020E0502030308020204" pitchFamily="34" charset="0"/>
              </a:rPr>
              <a:t>and to another the working of miracles, and to another prophecy [foretelling the future, speaking a new message from God to the people], and to another discernment of spirits [the ability to distinguish sound, godly doctrine from the deceptive doctrine of man-made religions and cults], to another various kinds of [unknown] tongues, and to another interpretation of tongues.</a:t>
            </a:r>
            <a:endParaRPr lang="en-US" sz="3600" b="1" dirty="0">
              <a:latin typeface="Maiandra GD" panose="020E0502030308020204" pitchFamily="34" charset="0"/>
            </a:endParaRPr>
          </a:p>
        </p:txBody>
      </p:sp>
    </p:spTree>
    <p:extLst>
      <p:ext uri="{BB962C8B-B14F-4D97-AF65-F5344CB8AC3E}">
        <p14:creationId xmlns:p14="http://schemas.microsoft.com/office/powerpoint/2010/main" val="800457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BEFCC9-029A-3C92-3610-3E3642E2F077}"/>
              </a:ext>
            </a:extLst>
          </p:cNvPr>
          <p:cNvSpPr txBox="1"/>
          <p:nvPr/>
        </p:nvSpPr>
        <p:spPr>
          <a:xfrm>
            <a:off x="74612" y="612844"/>
            <a:ext cx="12039600" cy="5632311"/>
          </a:xfrm>
          <a:prstGeom prst="rect">
            <a:avLst/>
          </a:prstGeom>
          <a:noFill/>
        </p:spPr>
        <p:txBody>
          <a:bodyPr wrap="square">
            <a:spAutoFit/>
          </a:bodyPr>
          <a:lstStyle/>
          <a:p>
            <a:pPr algn="l"/>
            <a:r>
              <a:rPr lang="en-US" sz="3600" b="1" baseline="30000" dirty="0">
                <a:effectLst/>
                <a:latin typeface="Maiandra GD" panose="020E0502030308020204" pitchFamily="34" charset="0"/>
              </a:rPr>
              <a:t>11 </a:t>
            </a:r>
            <a:r>
              <a:rPr lang="en-US" sz="3600" b="1" dirty="0">
                <a:effectLst/>
                <a:latin typeface="Maiandra GD" panose="020E0502030308020204" pitchFamily="34" charset="0"/>
              </a:rPr>
              <a:t>All these things [the gifts, the achievements, the abilities, the empowering] are brought about by one and the same [Holy] Spirit, distributing to each one individually just as He chooses. </a:t>
            </a:r>
            <a:r>
              <a:rPr lang="en-US" sz="3600" b="1" baseline="30000" dirty="0">
                <a:effectLst/>
                <a:latin typeface="Maiandra GD" panose="020E0502030308020204" pitchFamily="34" charset="0"/>
              </a:rPr>
              <a:t>12 </a:t>
            </a:r>
            <a:r>
              <a:rPr lang="en-US" sz="3600" b="1" dirty="0">
                <a:effectLst/>
                <a:latin typeface="Maiandra GD" panose="020E0502030308020204" pitchFamily="34" charset="0"/>
              </a:rPr>
              <a:t>For just as the body is one and yet has many parts, and all the parts, though many, form [only] one body, so it is with Christ. </a:t>
            </a:r>
            <a:r>
              <a:rPr lang="en-US" sz="3600" b="1" baseline="30000" dirty="0">
                <a:effectLst/>
                <a:latin typeface="Maiandra GD" panose="020E0502030308020204" pitchFamily="34" charset="0"/>
              </a:rPr>
              <a:t>13 </a:t>
            </a:r>
            <a:r>
              <a:rPr lang="en-US" sz="3600" b="1" dirty="0">
                <a:effectLst/>
                <a:latin typeface="Maiandra GD" panose="020E0502030308020204" pitchFamily="34" charset="0"/>
              </a:rPr>
              <a:t>For by one [Holy] Spirit we were all baptized into one body, [spiritually transformed—united together] whether Jews or Greeks (Gentiles), slaves or free, and we were all made to drink of one [Holy] Spirit [since the same Holy Spirit fills each life].</a:t>
            </a:r>
          </a:p>
        </p:txBody>
      </p:sp>
    </p:spTree>
    <p:extLst>
      <p:ext uri="{BB962C8B-B14F-4D97-AF65-F5344CB8AC3E}">
        <p14:creationId xmlns:p14="http://schemas.microsoft.com/office/powerpoint/2010/main" val="176568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1_Red Radial 16x9">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076977-ECB7-44C2-A70D-853BB6B41242}">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4873beb7-5857-4685-be1f-d57550cc96cc"/>
    <ds:schemaRef ds:uri="http://schemas.openxmlformats.org/package/2006/metadata/core-properties"/>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3.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880</TotalTime>
  <Words>529</Words>
  <Application>Microsoft Office PowerPoint</Application>
  <PresentationFormat>Custom</PresentationFormat>
  <Paragraphs>18</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Californian FB</vt:lpstr>
      <vt:lpstr>Cambria</vt:lpstr>
      <vt:lpstr>Maiandra GD</vt:lpstr>
      <vt:lpstr>Red Radial 16x9</vt:lpstr>
      <vt:lpstr>1_Red Radial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Gifts of The Holy Spirit</dc:title>
  <dc:creator>Joel Flowers</dc:creator>
  <cp:lastModifiedBy>Joe Puetz</cp:lastModifiedBy>
  <cp:revision>25</cp:revision>
  <cp:lastPrinted>2020-07-05T12:00:34Z</cp:lastPrinted>
  <dcterms:created xsi:type="dcterms:W3CDTF">2018-06-30T22:09:46Z</dcterms:created>
  <dcterms:modified xsi:type="dcterms:W3CDTF">2024-06-02T01:06:14Z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