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Lst>
  <p:notesMasterIdLst>
    <p:notesMasterId r:id="rId11"/>
  </p:notesMasterIdLst>
  <p:handoutMasterIdLst>
    <p:handoutMasterId r:id="rId12"/>
  </p:handoutMasterIdLst>
  <p:sldIdLst>
    <p:sldId id="327" r:id="rId6"/>
    <p:sldId id="384" r:id="rId7"/>
    <p:sldId id="385" r:id="rId8"/>
    <p:sldId id="386" r:id="rId9"/>
    <p:sldId id="387" r:id="rId10"/>
  </p:sldIdLst>
  <p:sldSz cx="12188825"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70A0"/>
    <a:srgbClr val="666699"/>
    <a:srgbClr val="523D65"/>
    <a:srgbClr val="6249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280" autoAdjust="0"/>
  </p:normalViewPr>
  <p:slideViewPr>
    <p:cSldViewPr>
      <p:cViewPr varScale="1">
        <p:scale>
          <a:sx n="105" d="100"/>
          <a:sy n="105" d="100"/>
        </p:scale>
        <p:origin x="138" y="10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6/22/2024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6/22/2024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62" name="Rectangle 61"/>
          <p:cNvSpPr/>
          <p:nvPr/>
        </p:nvSpPr>
        <p:spPr bwMode="hidden">
          <a:xfrm>
            <a:off x="1"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2" indent="0" algn="ctr">
              <a:buNone/>
              <a:defRPr>
                <a:solidFill>
                  <a:schemeClr val="tx1">
                    <a:tint val="75000"/>
                  </a:schemeClr>
                </a:solidFill>
              </a:defRPr>
            </a:lvl5pPr>
            <a:lvl6pPr marL="3047466"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854262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4042201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1218883" y="1524002"/>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2" indent="0">
              <a:buNone/>
              <a:defRPr sz="1900">
                <a:solidFill>
                  <a:schemeClr val="tx1">
                    <a:tint val="75000"/>
                  </a:schemeClr>
                </a:solidFill>
              </a:defRPr>
            </a:lvl5pPr>
            <a:lvl6pPr marL="3047466"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6507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6/22/2024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809931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6/22/2024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1348891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6/22/2024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094397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5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Content Placeholder 2"/>
          <p:cNvSpPr>
            <a:spLocks noGrp="1"/>
          </p:cNvSpPr>
          <p:nvPr>
            <p:ph idx="1"/>
          </p:nvPr>
        </p:nvSpPr>
        <p:spPr bwMode="white">
          <a:xfrm>
            <a:off x="507868" y="482602"/>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128853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2" name="Title 1"/>
          <p:cNvSpPr>
            <a:spLocks noGrp="1"/>
          </p:cNvSpPr>
          <p:nvPr>
            <p:ph type="title"/>
          </p:nvPr>
        </p:nvSpPr>
        <p:spPr>
          <a:xfrm>
            <a:off x="6399134"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7870"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4"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1469220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10;"/>
          <p:cNvSpPr>
            <a:spLocks noGrp="1"/>
          </p:cNvSpPr>
          <p:nvPr>
            <p:ph type="pic" idx="1"/>
          </p:nvPr>
        </p:nvSpPr>
        <p:spPr>
          <a:xfrm>
            <a:off x="507869" y="482602"/>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1453307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95443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601"/>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3" y="482601"/>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850506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6/22/2024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6/22/2024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6/22/2024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6/22/2024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6/22/2024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3"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3"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3"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6/22/2024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extLst>
      <p:ext uri="{BB962C8B-B14F-4D97-AF65-F5344CB8AC3E}">
        <p14:creationId xmlns:p14="http://schemas.microsoft.com/office/powerpoint/2010/main" val="1272584835"/>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00">
              <a:srgbClr val="666699"/>
            </a:gs>
            <a:gs pos="71000">
              <a:srgbClr val="62497B"/>
            </a:gs>
            <a:gs pos="100000">
              <a:srgbClr val="523D65"/>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A48F363-19BE-24FF-9F02-3CED64041221}"/>
              </a:ext>
            </a:extLst>
          </p:cNvPr>
          <p:cNvSpPr>
            <a:spLocks noGrp="1"/>
          </p:cNvSpPr>
          <p:nvPr/>
        </p:nvSpPr>
        <p:spPr>
          <a:xfrm>
            <a:off x="0" y="4139532"/>
            <a:ext cx="12188825" cy="2566068"/>
          </a:xfrm>
          <a:prstGeom prst="rect">
            <a:avLst/>
          </a:prstGeom>
        </p:spPr>
        <p:txBody>
          <a:bodyPr vert="horz" lIns="121931" tIns="60965" rIns="121931" bIns="60965" rtlCol="0">
            <a:norm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Today’s Scripture:</a:t>
            </a: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lang="en-US" sz="3601" b="1" dirty="0">
                <a:solidFill>
                  <a:prstClr val="white"/>
                </a:solidFill>
                <a:latin typeface="Maiandra GD" panose="020E0502030308020204" pitchFamily="34" charset="0"/>
              </a:rPr>
              <a:t>Galatians 5:13-24</a:t>
            </a:r>
            <a:r>
              <a:rPr kumimoji="0" lang="en-US" sz="32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kumimoji="0" lang="en-US" sz="3400"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a:t>
            </a:r>
            <a:endParaRPr kumimoji="0" lang="en-US" sz="30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endParaRP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Amplified Bible ~</a:t>
            </a:r>
          </a:p>
        </p:txBody>
      </p:sp>
      <p:grpSp>
        <p:nvGrpSpPr>
          <p:cNvPr id="5" name="Group 4">
            <a:extLst>
              <a:ext uri="{FF2B5EF4-FFF2-40B4-BE49-F238E27FC236}">
                <a16:creationId xmlns:a16="http://schemas.microsoft.com/office/drawing/2014/main" id="{6AF7285F-93E0-E09A-3DF7-D946BBCB3092}"/>
              </a:ext>
            </a:extLst>
          </p:cNvPr>
          <p:cNvGrpSpPr/>
          <p:nvPr/>
        </p:nvGrpSpPr>
        <p:grpSpPr>
          <a:xfrm>
            <a:off x="73827" y="1981200"/>
            <a:ext cx="12041171" cy="1865126"/>
            <a:chOff x="919903" y="1752600"/>
            <a:chExt cx="10287000" cy="1865126"/>
          </a:xfrm>
        </p:grpSpPr>
        <p:sp>
          <p:nvSpPr>
            <p:cNvPr id="2" name="TextBox 1">
              <a:extLst>
                <a:ext uri="{FF2B5EF4-FFF2-40B4-BE49-F238E27FC236}">
                  <a16:creationId xmlns:a16="http://schemas.microsoft.com/office/drawing/2014/main" id="{F4315238-42E0-4969-3603-06C0BC29D84A}"/>
                </a:ext>
              </a:extLst>
            </p:cNvPr>
            <p:cNvSpPr txBox="1"/>
            <p:nvPr/>
          </p:nvSpPr>
          <p:spPr>
            <a:xfrm>
              <a:off x="919903" y="1752600"/>
              <a:ext cx="10287000" cy="1865126"/>
            </a:xfrm>
            <a:prstGeom prst="rect">
              <a:avLst/>
            </a:prstGeom>
            <a:noFill/>
          </p:spPr>
          <p:txBody>
            <a:bodyPr wrap="square" rtlCol="0">
              <a:spAutoFit/>
            </a:bodyPr>
            <a:lstStyle/>
            <a:p>
              <a:pPr marL="0" marR="0" lvl="0" indent="0" algn="ctr" defTabSz="1218987" rtl="0" eaLnBrk="1" fontAlgn="auto" latinLnBrk="0" hangingPunct="1">
                <a:lnSpc>
                  <a:spcPct val="90000"/>
                </a:lnSpc>
                <a:spcBef>
                  <a:spcPts val="0"/>
                </a:spcBef>
                <a:spcAft>
                  <a:spcPts val="0"/>
                </a:spcAft>
                <a:buClrTx/>
                <a:buSzTx/>
                <a:buFontTx/>
                <a:buNone/>
                <a:tabLst/>
                <a:defRPr/>
              </a:pPr>
              <a:r>
                <a:rPr lang="en-US" sz="4800" b="1" dirty="0">
                  <a:solidFill>
                    <a:prstClr val="white"/>
                  </a:solidFill>
                  <a:latin typeface="Californian FB" panose="0207040306080B030204" pitchFamily="18" charset="0"/>
                </a:rPr>
                <a:t>Fruit of the Spirit</a:t>
              </a:r>
              <a:endParaRPr kumimoji="0" lang="en-US" sz="4000" b="1" i="1"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endParaRPr kumimoji="0" lang="en-US" sz="48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rPr>
                <a:t>2024: Living a Life of Grace</a:t>
              </a:r>
              <a:endParaRPr kumimoji="0" lang="en-US" sz="40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p:txBody>
        </p:sp>
        <p:cxnSp>
          <p:nvCxnSpPr>
            <p:cNvPr id="4" name="Straight Connector 3">
              <a:extLst>
                <a:ext uri="{FF2B5EF4-FFF2-40B4-BE49-F238E27FC236}">
                  <a16:creationId xmlns:a16="http://schemas.microsoft.com/office/drawing/2014/main" id="{1F910858-3F41-9EC7-3E1A-73303E01B382}"/>
                </a:ext>
              </a:extLst>
            </p:cNvPr>
            <p:cNvCxnSpPr>
              <a:cxnSpLocks/>
            </p:cNvCxnSpPr>
            <p:nvPr/>
          </p:nvCxnSpPr>
          <p:spPr>
            <a:xfrm>
              <a:off x="1275735" y="2819400"/>
              <a:ext cx="9575335" cy="0"/>
            </a:xfrm>
            <a:prstGeom prst="line">
              <a:avLst/>
            </a:prstGeom>
            <a:ln w="57150">
              <a:solidFill>
                <a:srgbClr val="7070A0"/>
              </a:solidFill>
            </a:ln>
          </p:spPr>
          <p:style>
            <a:lnRef idx="3">
              <a:schemeClr val="accent4"/>
            </a:lnRef>
            <a:fillRef idx="0">
              <a:schemeClr val="accent4"/>
            </a:fillRef>
            <a:effectRef idx="2">
              <a:schemeClr val="accent4"/>
            </a:effectRef>
            <a:fontRef idx="minor">
              <a:schemeClr val="tx1"/>
            </a:fontRef>
          </p:style>
        </p:cxnSp>
      </p:grpSp>
    </p:spTree>
    <p:extLst>
      <p:ext uri="{BB962C8B-B14F-4D97-AF65-F5344CB8AC3E}">
        <p14:creationId xmlns:p14="http://schemas.microsoft.com/office/powerpoint/2010/main" val="38698111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BA2ED7-519E-44C5-88BA-FD06D816FDFA}"/>
              </a:ext>
            </a:extLst>
          </p:cNvPr>
          <p:cNvSpPr txBox="1"/>
          <p:nvPr/>
        </p:nvSpPr>
        <p:spPr>
          <a:xfrm>
            <a:off x="74612" y="612844"/>
            <a:ext cx="12039600" cy="5632311"/>
          </a:xfrm>
          <a:prstGeom prst="rect">
            <a:avLst/>
          </a:prstGeom>
          <a:noFill/>
        </p:spPr>
        <p:txBody>
          <a:bodyPr wrap="square">
            <a:spAutoFit/>
          </a:bodyPr>
          <a:lstStyle/>
          <a:p>
            <a:r>
              <a:rPr lang="en-US" sz="3600" b="1" baseline="30000" dirty="0">
                <a:effectLst/>
                <a:latin typeface="Maiandra GD" panose="020E0502030308020204" pitchFamily="34" charset="0"/>
              </a:rPr>
              <a:t>13 </a:t>
            </a:r>
            <a:r>
              <a:rPr lang="en-US" sz="3600" b="1" dirty="0">
                <a:effectLst/>
                <a:latin typeface="Maiandra GD" panose="020E0502030308020204" pitchFamily="34" charset="0"/>
              </a:rPr>
              <a:t>For you, my brothers, were called to freedom; only do not let your freedom become an opportunity for the sinful nature (worldliness, selfishness), but through love serve </a:t>
            </a:r>
          </a:p>
          <a:p>
            <a:r>
              <a:rPr lang="en-US" sz="3600" b="1" dirty="0">
                <a:effectLst/>
                <a:latin typeface="Maiandra GD" panose="020E0502030308020204" pitchFamily="34" charset="0"/>
              </a:rPr>
              <a:t>and seek the best for one another. </a:t>
            </a:r>
            <a:r>
              <a:rPr lang="en-US" sz="3600" b="1" baseline="30000" dirty="0">
                <a:effectLst/>
                <a:latin typeface="Maiandra GD" panose="020E0502030308020204" pitchFamily="34" charset="0"/>
              </a:rPr>
              <a:t>14 </a:t>
            </a:r>
            <a:r>
              <a:rPr lang="en-US" sz="3600" b="1" dirty="0">
                <a:effectLst/>
                <a:latin typeface="Maiandra GD" panose="020E0502030308020204" pitchFamily="34" charset="0"/>
              </a:rPr>
              <a:t>For the whole Law [concerning human relationships] is fulfilled in one precept, “</a:t>
            </a:r>
            <a:r>
              <a:rPr lang="en-US" sz="3600" b="1" cap="small" dirty="0">
                <a:effectLst/>
                <a:latin typeface="Maiandra GD" panose="020E0502030308020204" pitchFamily="34" charset="0"/>
              </a:rPr>
              <a:t>You shall love your neighbor as yourself</a:t>
            </a:r>
            <a:r>
              <a:rPr lang="en-US" sz="3600" b="1" dirty="0">
                <a:effectLst/>
                <a:latin typeface="Maiandra GD" panose="020E0502030308020204" pitchFamily="34" charset="0"/>
              </a:rPr>
              <a:t> [that is, you shall have an unselfish concern for others and do things for their benefit].” </a:t>
            </a:r>
            <a:r>
              <a:rPr lang="en-US" sz="3600" b="1" baseline="30000" dirty="0">
                <a:effectLst/>
                <a:latin typeface="Maiandra GD" panose="020E0502030308020204" pitchFamily="34" charset="0"/>
              </a:rPr>
              <a:t>15 </a:t>
            </a:r>
            <a:r>
              <a:rPr lang="en-US" sz="3600" b="1" dirty="0">
                <a:effectLst/>
                <a:latin typeface="Maiandra GD" panose="020E0502030308020204" pitchFamily="34" charset="0"/>
              </a:rPr>
              <a:t>But if you bite and devour one another [in bickering and strife], watch out that you [along with your entire fellowship] are not consumed by one another.</a:t>
            </a:r>
            <a:endParaRPr lang="en-US" sz="3600" b="1" dirty="0">
              <a:latin typeface="Maiandra GD" panose="020E0502030308020204" pitchFamily="34" charset="0"/>
            </a:endParaRPr>
          </a:p>
        </p:txBody>
      </p:sp>
    </p:spTree>
    <p:extLst>
      <p:ext uri="{BB962C8B-B14F-4D97-AF65-F5344CB8AC3E}">
        <p14:creationId xmlns:p14="http://schemas.microsoft.com/office/powerpoint/2010/main" val="1029302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E4DE32-0B94-4EDC-9FE9-4C19352880B1}"/>
              </a:ext>
            </a:extLst>
          </p:cNvPr>
          <p:cNvSpPr txBox="1"/>
          <p:nvPr/>
        </p:nvSpPr>
        <p:spPr>
          <a:xfrm>
            <a:off x="112712" y="612844"/>
            <a:ext cx="11963400" cy="5632311"/>
          </a:xfrm>
          <a:prstGeom prst="rect">
            <a:avLst/>
          </a:prstGeom>
          <a:noFill/>
        </p:spPr>
        <p:txBody>
          <a:bodyPr wrap="square">
            <a:spAutoFit/>
          </a:bodyPr>
          <a:lstStyle/>
          <a:p>
            <a:r>
              <a:rPr lang="en-US" sz="3600" b="1" baseline="30000" dirty="0">
                <a:effectLst/>
                <a:latin typeface="Maiandra GD" panose="020E0502030308020204" pitchFamily="34" charset="0"/>
              </a:rPr>
              <a:t>16 </a:t>
            </a:r>
            <a:r>
              <a:rPr lang="en-US" sz="3600" b="1" dirty="0">
                <a:effectLst/>
                <a:latin typeface="Maiandra GD" panose="020E0502030308020204" pitchFamily="34" charset="0"/>
              </a:rPr>
              <a:t>But I say, walk habitually in the [Holy] Spirit [seek Him and be responsive to His guidance], and then you will certainly not carry out the desire of the sinful nature [which responds impulsively without regard for God and His precepts]. </a:t>
            </a:r>
            <a:r>
              <a:rPr lang="en-US" sz="3600" b="1" baseline="30000" dirty="0">
                <a:effectLst/>
                <a:latin typeface="Maiandra GD" panose="020E0502030308020204" pitchFamily="34" charset="0"/>
              </a:rPr>
              <a:t>17 </a:t>
            </a:r>
            <a:r>
              <a:rPr lang="en-US" sz="3600" b="1" dirty="0">
                <a:effectLst/>
                <a:latin typeface="Maiandra GD" panose="020E0502030308020204" pitchFamily="34" charset="0"/>
              </a:rPr>
              <a:t>For the sinful nature has its desire which is opposed to the Spirit, and the [desire of the] Spirit opposes the sinful nature; for these [two, the sinful nature and the Spirit] are in direct opposition to each other [continually in conflict], so that you [as believers] do not [always] do whatever [good things] you want to do.</a:t>
            </a:r>
            <a:endParaRPr lang="en-US" sz="3600" b="1" dirty="0">
              <a:latin typeface="Maiandra GD" panose="020E0502030308020204" pitchFamily="34" charset="0"/>
            </a:endParaRPr>
          </a:p>
        </p:txBody>
      </p:sp>
    </p:spTree>
    <p:extLst>
      <p:ext uri="{BB962C8B-B14F-4D97-AF65-F5344CB8AC3E}">
        <p14:creationId xmlns:p14="http://schemas.microsoft.com/office/powerpoint/2010/main" val="1869890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2BC7B7-7081-4B61-99DD-821916D1CD41}"/>
              </a:ext>
            </a:extLst>
          </p:cNvPr>
          <p:cNvSpPr txBox="1"/>
          <p:nvPr/>
        </p:nvSpPr>
        <p:spPr>
          <a:xfrm>
            <a:off x="74612" y="889843"/>
            <a:ext cx="12039600" cy="5078313"/>
          </a:xfrm>
          <a:prstGeom prst="rect">
            <a:avLst/>
          </a:prstGeom>
          <a:noFill/>
        </p:spPr>
        <p:txBody>
          <a:bodyPr wrap="square">
            <a:spAutoFit/>
          </a:bodyPr>
          <a:lstStyle/>
          <a:p>
            <a:r>
              <a:rPr lang="en-US" sz="3600" b="1" baseline="30000" dirty="0">
                <a:effectLst/>
                <a:latin typeface="Maiandra GD" panose="020E0502030308020204" pitchFamily="34" charset="0"/>
              </a:rPr>
              <a:t>18 </a:t>
            </a:r>
            <a:r>
              <a:rPr lang="en-US" sz="3600" b="1" dirty="0">
                <a:effectLst/>
                <a:latin typeface="Maiandra GD" panose="020E0502030308020204" pitchFamily="34" charset="0"/>
              </a:rPr>
              <a:t>But if you are guided and led by the Spirit, you are not subject to the Law. </a:t>
            </a:r>
            <a:r>
              <a:rPr lang="en-US" sz="3600" b="1" baseline="30000" dirty="0">
                <a:effectLst/>
                <a:latin typeface="Maiandra GD" panose="020E0502030308020204" pitchFamily="34" charset="0"/>
              </a:rPr>
              <a:t>19 </a:t>
            </a:r>
            <a:r>
              <a:rPr lang="en-US" sz="3600" b="1" dirty="0">
                <a:effectLst/>
                <a:latin typeface="Maiandra GD" panose="020E0502030308020204" pitchFamily="34" charset="0"/>
              </a:rPr>
              <a:t>Now the practices of the sinful nature are clearly evident: they are impurity, sensuality (total irresponsibility, lack of self-control), </a:t>
            </a:r>
            <a:r>
              <a:rPr lang="en-US" sz="3600" b="1" baseline="30000" dirty="0">
                <a:effectLst/>
                <a:latin typeface="Maiandra GD" panose="020E0502030308020204" pitchFamily="34" charset="0"/>
              </a:rPr>
              <a:t>20 </a:t>
            </a:r>
            <a:r>
              <a:rPr lang="en-US" sz="3600" b="1" dirty="0">
                <a:effectLst/>
                <a:latin typeface="Maiandra GD" panose="020E0502030308020204" pitchFamily="34" charset="0"/>
              </a:rPr>
              <a:t>idolatry, sorcery, hostility, strife, jealousy, fits of anger, disputes, dissensions, factions [that promote heresies], </a:t>
            </a:r>
            <a:r>
              <a:rPr lang="en-US" sz="3600" b="1" baseline="30000" dirty="0">
                <a:effectLst/>
                <a:latin typeface="Maiandra GD" panose="020E0502030308020204" pitchFamily="34" charset="0"/>
              </a:rPr>
              <a:t>21 </a:t>
            </a:r>
            <a:r>
              <a:rPr lang="en-US" sz="3600" b="1" dirty="0">
                <a:effectLst/>
                <a:latin typeface="Maiandra GD" panose="020E0502030308020204" pitchFamily="34" charset="0"/>
              </a:rPr>
              <a:t>envy, drunkenness, riotous behavior, and other things like these. I warn you beforehand, just as I did previously, that those who practice such things will not inherit the kingdom of God.</a:t>
            </a:r>
            <a:endParaRPr lang="en-US" sz="3600" b="1" dirty="0">
              <a:latin typeface="Maiandra GD" panose="020E0502030308020204" pitchFamily="34" charset="0"/>
            </a:endParaRPr>
          </a:p>
        </p:txBody>
      </p:sp>
    </p:spTree>
    <p:extLst>
      <p:ext uri="{BB962C8B-B14F-4D97-AF65-F5344CB8AC3E}">
        <p14:creationId xmlns:p14="http://schemas.microsoft.com/office/powerpoint/2010/main" val="1784900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97E08D-1591-4E7F-9CDE-C1FE8CA8FFC3}"/>
              </a:ext>
            </a:extLst>
          </p:cNvPr>
          <p:cNvSpPr txBox="1"/>
          <p:nvPr/>
        </p:nvSpPr>
        <p:spPr>
          <a:xfrm>
            <a:off x="74612" y="1443841"/>
            <a:ext cx="12039600" cy="3970318"/>
          </a:xfrm>
          <a:prstGeom prst="rect">
            <a:avLst/>
          </a:prstGeom>
          <a:noFill/>
        </p:spPr>
        <p:txBody>
          <a:bodyPr wrap="square">
            <a:spAutoFit/>
          </a:bodyPr>
          <a:lstStyle/>
          <a:p>
            <a:r>
              <a:rPr lang="en-US" sz="3600" b="1" baseline="30000" dirty="0">
                <a:effectLst/>
                <a:latin typeface="Maiandra GD" panose="020E0502030308020204" pitchFamily="34" charset="0"/>
              </a:rPr>
              <a:t>22 </a:t>
            </a:r>
            <a:r>
              <a:rPr lang="en-US" sz="3600" b="1" dirty="0">
                <a:effectLst/>
                <a:latin typeface="Maiandra GD" panose="020E0502030308020204" pitchFamily="34" charset="0"/>
              </a:rPr>
              <a:t>But the fruit of the Spirit [the result of His presence within us] is love [unselfish concern for others], joy, </a:t>
            </a:r>
          </a:p>
          <a:p>
            <a:r>
              <a:rPr lang="en-US" sz="3600" b="1" dirty="0">
                <a:effectLst/>
                <a:latin typeface="Maiandra GD" panose="020E0502030308020204" pitchFamily="34" charset="0"/>
              </a:rPr>
              <a:t>[inner] peace, patience [not the ability to wait, but how we act while waiting], kindness, goodness</a:t>
            </a:r>
            <a:r>
              <a:rPr lang="en-US" sz="3600" b="1" dirty="0">
                <a:latin typeface="Maiandra GD" panose="020E0502030308020204" pitchFamily="34" charset="0"/>
              </a:rPr>
              <a:t>, </a:t>
            </a:r>
            <a:r>
              <a:rPr lang="en-US" sz="3600" b="1" dirty="0">
                <a:effectLst/>
                <a:latin typeface="Maiandra GD" panose="020E0502030308020204" pitchFamily="34" charset="0"/>
              </a:rPr>
              <a:t>faithfulness, </a:t>
            </a:r>
          </a:p>
          <a:p>
            <a:r>
              <a:rPr lang="en-US" sz="3600" b="1" baseline="30000" dirty="0">
                <a:effectLst/>
                <a:latin typeface="Maiandra GD" panose="020E0502030308020204" pitchFamily="34" charset="0"/>
              </a:rPr>
              <a:t>23 </a:t>
            </a:r>
            <a:r>
              <a:rPr lang="en-US" sz="3600" b="1" dirty="0">
                <a:effectLst/>
                <a:latin typeface="Maiandra GD" panose="020E0502030308020204" pitchFamily="34" charset="0"/>
              </a:rPr>
              <a:t>gentleness, self-control. Against such things there is no law. </a:t>
            </a:r>
            <a:r>
              <a:rPr lang="en-US" sz="3600" b="1" baseline="30000" dirty="0">
                <a:effectLst/>
                <a:latin typeface="Maiandra GD" panose="020E0502030308020204" pitchFamily="34" charset="0"/>
              </a:rPr>
              <a:t>24 </a:t>
            </a:r>
            <a:r>
              <a:rPr lang="en-US" sz="3600" b="1" dirty="0">
                <a:effectLst/>
                <a:latin typeface="Maiandra GD" panose="020E0502030308020204" pitchFamily="34" charset="0"/>
              </a:rPr>
              <a:t>And those who belong to Christ Jesus have crucified the sinful nature together with its passions and appetites.</a:t>
            </a:r>
            <a:endParaRPr lang="en-US" sz="3600" b="1" dirty="0">
              <a:latin typeface="Maiandra GD" panose="020E0502030308020204" pitchFamily="34" charset="0"/>
            </a:endParaRPr>
          </a:p>
        </p:txBody>
      </p:sp>
    </p:spTree>
    <p:extLst>
      <p:ext uri="{BB962C8B-B14F-4D97-AF65-F5344CB8AC3E}">
        <p14:creationId xmlns:p14="http://schemas.microsoft.com/office/powerpoint/2010/main" val="2780183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1_Red Radial 16x9">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5076977-ECB7-44C2-A70D-853BB6B41242}">
  <ds:schemaRef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4873beb7-5857-4685-be1f-d57550cc96cc"/>
    <ds:schemaRef ds:uri="http://schemas.openxmlformats.org/package/2006/metadata/core-properties"/>
    <ds:schemaRef ds:uri="http://purl.org/dc/dcmitype/"/>
    <ds:schemaRef ds:uri="http://purl.org/dc/terms/"/>
    <ds:schemaRef ds:uri="http://purl.org/dc/elements/1.1/"/>
  </ds:schemaRefs>
</ds:datastoreItem>
</file>

<file path=customXml/itemProps3.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1438</TotalTime>
  <Words>458</Words>
  <Application>Microsoft Office PowerPoint</Application>
  <PresentationFormat>Custom</PresentationFormat>
  <Paragraphs>13</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Californian FB</vt:lpstr>
      <vt:lpstr>Cambria</vt:lpstr>
      <vt:lpstr>Maiandra GD</vt:lpstr>
      <vt:lpstr>Red Radial 16x9</vt:lpstr>
      <vt:lpstr>1_Red Radial 16x9</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Fruit of the Spirit</dc:title>
  <dc:creator>Joel Flowers</dc:creator>
  <cp:lastModifiedBy>Joe Puetz</cp:lastModifiedBy>
  <cp:revision>72</cp:revision>
  <cp:lastPrinted>2020-07-05T12:00:34Z</cp:lastPrinted>
  <dcterms:created xsi:type="dcterms:W3CDTF">2018-06-30T22:09:46Z</dcterms:created>
  <dcterms:modified xsi:type="dcterms:W3CDTF">2024-06-22T18:03:33Z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